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342" r:id="rId2"/>
    <p:sldId id="458" r:id="rId3"/>
    <p:sldId id="459" r:id="rId4"/>
    <p:sldId id="349" r:id="rId5"/>
    <p:sldId id="460" r:id="rId6"/>
    <p:sldId id="534" r:id="rId7"/>
    <p:sldId id="535" r:id="rId8"/>
    <p:sldId id="556" r:id="rId9"/>
    <p:sldId id="536" r:id="rId10"/>
    <p:sldId id="537" r:id="rId11"/>
    <p:sldId id="551" r:id="rId12"/>
    <p:sldId id="540" r:id="rId13"/>
    <p:sldId id="461" r:id="rId14"/>
    <p:sldId id="538" r:id="rId15"/>
    <p:sldId id="542" r:id="rId16"/>
    <p:sldId id="539" r:id="rId17"/>
    <p:sldId id="543" r:id="rId18"/>
    <p:sldId id="462" r:id="rId19"/>
    <p:sldId id="465" r:id="rId20"/>
    <p:sldId id="541" r:id="rId21"/>
    <p:sldId id="475" r:id="rId22"/>
    <p:sldId id="463" r:id="rId23"/>
    <p:sldId id="474" r:id="rId24"/>
    <p:sldId id="256" r:id="rId25"/>
    <p:sldId id="329" r:id="rId26"/>
    <p:sldId id="476" r:id="rId27"/>
    <p:sldId id="555" r:id="rId28"/>
    <p:sldId id="529" r:id="rId2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715" y="101"/>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6/2/2021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6/2/2021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new power numbers</a:t>
            </a:r>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514432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Adding payloads and multi-mission capability</a:t>
            </a:r>
          </a:p>
          <a:p>
            <a:r>
              <a:rPr lang="en-US" dirty="0" err="1"/>
              <a:t>Norbit</a:t>
            </a:r>
            <a:r>
              <a:rPr lang="en-US" dirty="0"/>
              <a:t> </a:t>
            </a:r>
            <a:r>
              <a:rPr lang="en-US" sz="1200" b="0" i="0" u="none" strike="noStrike" kern="1200" baseline="0" dirty="0">
                <a:solidFill>
                  <a:schemeClr val="tx1"/>
                </a:solidFill>
                <a:latin typeface="+mn-lt"/>
                <a:ea typeface="+mn-ea"/>
                <a:cs typeface="+mn-cs"/>
              </a:rPr>
              <a:t>400kHz (Frequency Agility 200-700kHz) WBMS Bathymetric System</a:t>
            </a:r>
          </a:p>
          <a:p>
            <a:r>
              <a:rPr lang="en-US" sz="1200" b="0" i="0" u="none" strike="noStrike" kern="1200" baseline="0" dirty="0">
                <a:solidFill>
                  <a:schemeClr val="tx1"/>
                </a:solidFill>
                <a:latin typeface="+mn-lt"/>
                <a:ea typeface="+mn-ea"/>
                <a:cs typeface="+mn-cs"/>
              </a:rPr>
              <a:t>integrated with Real-time Sonar Head Sound Velocity Sensor. Includes</a:t>
            </a:r>
          </a:p>
          <a:p>
            <a:r>
              <a:rPr lang="en-US" sz="1200" b="0" i="0" u="none" strike="noStrike" kern="1200" baseline="0" dirty="0">
                <a:solidFill>
                  <a:schemeClr val="tx1"/>
                </a:solidFill>
                <a:latin typeface="+mn-lt"/>
                <a:ea typeface="+mn-ea"/>
                <a:cs typeface="+mn-cs"/>
              </a:rPr>
              <a:t>Snippets, </a:t>
            </a:r>
            <a:r>
              <a:rPr lang="en-US" sz="1200" b="0" i="0" u="none" strike="noStrike" kern="1200" baseline="0" dirty="0" err="1">
                <a:solidFill>
                  <a:schemeClr val="tx1"/>
                </a:solidFill>
                <a:latin typeface="+mn-lt"/>
                <a:ea typeface="+mn-ea"/>
                <a:cs typeface="+mn-cs"/>
              </a:rPr>
              <a:t>Sidescan</a:t>
            </a:r>
            <a:r>
              <a:rPr lang="en-US" sz="1200" b="0" i="0" u="none" strike="noStrike" kern="1200" baseline="0" dirty="0">
                <a:solidFill>
                  <a:schemeClr val="tx1"/>
                </a:solidFill>
                <a:latin typeface="+mn-lt"/>
                <a:ea typeface="+mn-ea"/>
                <a:cs typeface="+mn-cs"/>
              </a:rPr>
              <a:t>, Backscatter and Water Column Output. Includes Sonar</a:t>
            </a:r>
          </a:p>
          <a:p>
            <a:r>
              <a:rPr lang="en-US" sz="1200" b="0" i="0" u="none" strike="noStrike" kern="1200" baseline="0" dirty="0">
                <a:solidFill>
                  <a:schemeClr val="tx1"/>
                </a:solidFill>
                <a:latin typeface="+mn-lt"/>
                <a:ea typeface="+mn-ea"/>
                <a:cs typeface="+mn-cs"/>
              </a:rPr>
              <a:t>Interface Unit (SIU-I)</a:t>
            </a:r>
          </a:p>
          <a:p>
            <a:endParaRPr lang="en-US" dirty="0"/>
          </a:p>
        </p:txBody>
      </p:sp>
      <p:sp>
        <p:nvSpPr>
          <p:cNvPr id="4" name="Slide Number Placeholder 3"/>
          <p:cNvSpPr>
            <a:spLocks noGrp="1"/>
          </p:cNvSpPr>
          <p:nvPr>
            <p:ph type="sldNum" sz="quarter" idx="5"/>
          </p:nvPr>
        </p:nvSpPr>
        <p:spPr/>
        <p:txBody>
          <a:bodyPr/>
          <a:lstStyle/>
          <a:p>
            <a:fld id="{E48E83A4-BDCD-4FDA-80E2-C8584C0EBF1C}" type="slidenum">
              <a:rPr lang="en-US" smtClean="0"/>
              <a:t>11</a:t>
            </a:fld>
            <a:endParaRPr lang="en-US"/>
          </a:p>
        </p:txBody>
      </p:sp>
    </p:spTree>
    <p:extLst>
      <p:ext uri="{BB962C8B-B14F-4D97-AF65-F5344CB8AC3E}">
        <p14:creationId xmlns:p14="http://schemas.microsoft.com/office/powerpoint/2010/main" val="1296715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how</a:t>
            </a:r>
            <a:r>
              <a:rPr lang="en-US" baseline="0" dirty="0"/>
              <a:t> NQF fits in the overall plan, tenants (mooring/rigging, machine shop?, AVAST). Describe the informal advisory groups that operated over the last year, Mark’s establishment of this group.</a:t>
            </a:r>
            <a:endParaRPr lang="en-US" dirty="0"/>
          </a:p>
        </p:txBody>
      </p:sp>
      <p:sp>
        <p:nvSpPr>
          <p:cNvPr id="4" name="Slide Number Placeholder 3"/>
          <p:cNvSpPr>
            <a:spLocks noGrp="1"/>
          </p:cNvSpPr>
          <p:nvPr>
            <p:ph type="sldNum" sz="quarter" idx="10"/>
          </p:nvPr>
        </p:nvSpPr>
        <p:spPr/>
        <p:txBody>
          <a:bodyPr/>
          <a:lstStyle/>
          <a:p>
            <a:fld id="{F6F7A14D-E471-7E48-A008-D15B1FED54BE}" type="slidenum">
              <a:rPr lang="en-US" smtClean="0"/>
              <a:t>24</a:t>
            </a:fld>
            <a:endParaRPr lang="en-US"/>
          </a:p>
        </p:txBody>
      </p:sp>
    </p:spTree>
    <p:extLst>
      <p:ext uri="{BB962C8B-B14F-4D97-AF65-F5344CB8AC3E}">
        <p14:creationId xmlns:p14="http://schemas.microsoft.com/office/powerpoint/2010/main" val="508242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F7A14D-E471-7E48-A008-D15B1FED54BE}" type="slidenum">
              <a:rPr lang="en-US" smtClean="0"/>
              <a:t>25</a:t>
            </a:fld>
            <a:endParaRPr lang="en-US"/>
          </a:p>
        </p:txBody>
      </p:sp>
    </p:spTree>
    <p:extLst>
      <p:ext uri="{BB962C8B-B14F-4D97-AF65-F5344CB8AC3E}">
        <p14:creationId xmlns:p14="http://schemas.microsoft.com/office/powerpoint/2010/main" val="3618757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40593842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26" name="Shape 26"/>
          <p:cNvSpPr>
            <a:spLocks noGrp="1"/>
          </p:cNvSpPr>
          <p:nvPr>
            <p:ph type="title"/>
          </p:nvPr>
        </p:nvSpPr>
        <p:spPr>
          <a:prstGeom prst="rect">
            <a:avLst/>
          </a:prstGeom>
        </p:spPr>
        <p:txBody>
          <a:bodyPr/>
          <a:lstStyle/>
          <a:p>
            <a:r>
              <a:t>Title Text</a:t>
            </a:r>
          </a:p>
        </p:txBody>
      </p:sp>
      <p:sp>
        <p:nvSpPr>
          <p:cNvPr id="27" name="Shape 2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8" name="Shape 2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123461980"/>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967017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676822C-B180-BE4F-A3FA-FF7038C8DC35}" type="datetimeFigureOut">
              <a:rPr lang="en-US" smtClean="0"/>
              <a:t>6/2/2021</a:t>
            </a:fld>
            <a:endParaRPr lang="en-US"/>
          </a:p>
        </p:txBody>
      </p:sp>
      <p:sp>
        <p:nvSpPr>
          <p:cNvPr id="5" name="Footer Placeholder 4"/>
          <p:cNvSpPr>
            <a:spLocks noGrp="1"/>
          </p:cNvSpPr>
          <p:nvPr>
            <p:ph type="ftr" sz="quarter" idx="11"/>
          </p:nvPr>
        </p:nvSpPr>
        <p:spPr/>
        <p:txBody>
          <a:bodyPr/>
          <a:lstStyle>
            <a:lvl1pPr>
              <a:defRPr sz="2000"/>
            </a:lvl1pPr>
          </a:lstStyle>
          <a:p>
            <a:r>
              <a:rPr lang="en-US" dirty="0"/>
              <a:t>https://intranet.whoi.edu/avast/</a:t>
            </a:r>
          </a:p>
        </p:txBody>
      </p:sp>
      <p:sp>
        <p:nvSpPr>
          <p:cNvPr id="6" name="Slide Number Placeholder 5"/>
          <p:cNvSpPr>
            <a:spLocks noGrp="1"/>
          </p:cNvSpPr>
          <p:nvPr>
            <p:ph type="sldNum" sz="quarter" idx="12"/>
          </p:nvPr>
        </p:nvSpPr>
        <p:spPr/>
        <p:txBody>
          <a:bodyPr/>
          <a:lstStyle/>
          <a:p>
            <a:fld id="{6F75AD6B-5F56-944A-916D-CF54B83B0E9B}" type="slidenum">
              <a:rPr lang="en-US" smtClean="0"/>
              <a:t>‹#›</a:t>
            </a:fld>
            <a:endParaRPr lang="en-US"/>
          </a:p>
        </p:txBody>
      </p:sp>
    </p:spTree>
    <p:extLst>
      <p:ext uri="{BB962C8B-B14F-4D97-AF65-F5344CB8AC3E}">
        <p14:creationId xmlns:p14="http://schemas.microsoft.com/office/powerpoint/2010/main" val="3972106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microsoft.com/office/2007/relationships/hdphoto" Target="../media/hdphoto2.wdp"/><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microsoft.com/office/2007/relationships/hdphoto" Target="../media/hdphoto1.wdp"/><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 Id="rId30"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7" cstate="print">
            <a:extLst>
              <a:ext uri="{BEBA8EAE-BF5A-486C-A8C5-ECC9F3942E4B}">
                <a14:imgProps xmlns:a14="http://schemas.microsoft.com/office/drawing/2010/main">
                  <a14:imgLayer r:embed="rId28">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31" cstate="print">
            <a:extLst>
              <a:ext uri="{BEBA8EAE-BF5A-486C-A8C5-ECC9F3942E4B}">
                <a14:imgProps xmlns:a14="http://schemas.microsoft.com/office/drawing/2010/main">
                  <a14:imgLayer r:embed="rId32">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 id="2147483672" r:id="rId23"/>
    <p:sldLayoutId id="2147483673" r:id="rId24"/>
    <p:sldLayoutId id="2147483674" r:id="rId25"/>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2.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2.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2.xml"/><Relationship Id="rId5" Type="http://schemas.openxmlformats.org/officeDocument/2006/relationships/image" Target="../media/image35.png"/><Relationship Id="rId4" Type="http://schemas.openxmlformats.org/officeDocument/2006/relationships/hyperlink" Target="https://lrauv.whoi.edu/dash4/#/-/whoidhs;Map"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hyperlink" Target="https://response.restoration.noaa.gov/oil-and-chemical-spills/oil-spills/orr-lecture-series-you-dont-know-what-you-dont-know" TargetMode="Externa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40.jp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6.xml"/><Relationship Id="rId1" Type="http://schemas.openxmlformats.org/officeDocument/2006/relationships/slideLayout" Target="../slideLayouts/slideLayout22.xml"/><Relationship Id="rId5" Type="http://schemas.openxmlformats.org/officeDocument/2006/relationships/image" Target="../media/image47.jpe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6049" y="2070716"/>
            <a:ext cx="8156028" cy="1622605"/>
          </a:xfrm>
        </p:spPr>
        <p:txBody>
          <a:bodyPr>
            <a:normAutofit fontScale="90000"/>
          </a:bodyPr>
          <a:lstStyle/>
          <a:p>
            <a:br>
              <a:rPr lang="en-US" sz="3600" dirty="0"/>
            </a:br>
            <a:r>
              <a:rPr lang="en-US" sz="3600" dirty="0"/>
              <a:t>ADAC Year 7 Annual Meeting</a:t>
            </a:r>
            <a:br>
              <a:rPr lang="en-US" sz="3600" dirty="0"/>
            </a:br>
            <a:r>
              <a:rPr lang="en-US" sz="2700" dirty="0">
                <a:solidFill>
                  <a:srgbClr val="00B0F0"/>
                </a:solidFill>
              </a:rPr>
              <a:t>...Via Conference Call, 2-3 June 2021</a:t>
            </a:r>
            <a:br>
              <a:rPr lang="en-US" sz="3600" dirty="0"/>
            </a:br>
            <a:r>
              <a:rPr lang="en-US" sz="3600" dirty="0"/>
              <a:t>ADAC Project Briefing</a:t>
            </a:r>
            <a:br>
              <a:rPr lang="en-US" sz="3600" dirty="0"/>
            </a:br>
            <a:r>
              <a:rPr lang="en-US" sz="2800" dirty="0"/>
              <a:t>(</a:t>
            </a:r>
            <a:r>
              <a:rPr lang="en-US" sz="2800" dirty="0">
                <a:solidFill>
                  <a:srgbClr val="FFFF00"/>
                </a:solidFill>
              </a:rPr>
              <a:t>LRAUV</a:t>
            </a:r>
            <a:r>
              <a:rPr lang="en-US" sz="2800" dirty="0"/>
              <a:t>) for Under-Ice Mapping of Oil Spills and Environmental Hazards</a:t>
            </a:r>
            <a:endParaRPr lang="en-US" sz="3000" i="1" dirty="0">
              <a:solidFill>
                <a:srgbClr val="FFFF00"/>
              </a:solidFill>
            </a:endParaRPr>
          </a:p>
        </p:txBody>
      </p:sp>
      <p:sp>
        <p:nvSpPr>
          <p:cNvPr id="4" name="Text Placeholder 3"/>
          <p:cNvSpPr>
            <a:spLocks noGrp="1"/>
          </p:cNvSpPr>
          <p:nvPr>
            <p:ph type="body" sz="quarter" idx="10"/>
          </p:nvPr>
        </p:nvSpPr>
        <p:spPr>
          <a:xfrm>
            <a:off x="1522384" y="3999702"/>
            <a:ext cx="6633644" cy="1571625"/>
          </a:xfrm>
        </p:spPr>
        <p:txBody>
          <a:bodyPr/>
          <a:lstStyle/>
          <a:p>
            <a:r>
              <a:rPr lang="en-US" dirty="0"/>
              <a:t>PI Amy Kukulya (WHO),  PI Dr. Jim Bellingham (WHOI), </a:t>
            </a:r>
          </a:p>
          <a:p>
            <a:r>
              <a:rPr lang="en-US" dirty="0"/>
              <a:t>PI Brett Hobson (MBARI)</a:t>
            </a:r>
          </a:p>
        </p:txBody>
      </p:sp>
      <p:pic>
        <p:nvPicPr>
          <p:cNvPr id="6" name="Picture Placeholder 5">
            <a:extLst>
              <a:ext uri="{FF2B5EF4-FFF2-40B4-BE49-F238E27FC236}">
                <a16:creationId xmlns:a16="http://schemas.microsoft.com/office/drawing/2014/main" id="{6D42C95B-BFA3-4C04-AF4D-1903E273429F}"/>
              </a:ext>
            </a:extLst>
          </p:cNvPr>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4960" b="4960"/>
          <a:stretch>
            <a:fillRect/>
          </a:stretch>
        </p:blipFill>
        <p:spPr>
          <a:xfrm>
            <a:off x="7737194" y="3429000"/>
            <a:ext cx="4268091" cy="2565936"/>
          </a:xfrm>
        </p:spPr>
      </p:pic>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1037138"/>
          </a:xfrm>
        </p:spPr>
        <p:txBody>
          <a:bodyPr>
            <a:normAutofit fontScale="90000"/>
          </a:bodyPr>
          <a:lstStyle/>
          <a:p>
            <a:r>
              <a:rPr lang="en-US" sz="3600" dirty="0"/>
              <a:t>ADAC Project </a:t>
            </a:r>
            <a:r>
              <a:rPr lang="en-US" sz="3600" dirty="0">
                <a:solidFill>
                  <a:srgbClr val="FFFF00"/>
                </a:solidFill>
              </a:rPr>
              <a:t>(LRAUV) </a:t>
            </a:r>
            <a:r>
              <a:rPr lang="en-US" sz="3600" dirty="0"/>
              <a:t>for Under-Ice Mapping of Oil Spills and Environmental Hazards</a:t>
            </a:r>
            <a:endParaRPr lang="en-US" sz="2700" i="1" dirty="0">
              <a:solidFill>
                <a:srgbClr val="FFFF00"/>
              </a:solidFill>
            </a:endParaRPr>
          </a:p>
        </p:txBody>
      </p:sp>
      <p:sp>
        <p:nvSpPr>
          <p:cNvPr id="3" name="Content Placeholder 2"/>
          <p:cNvSpPr>
            <a:spLocks noGrp="1"/>
          </p:cNvSpPr>
          <p:nvPr>
            <p:ph idx="4294967295"/>
          </p:nvPr>
        </p:nvSpPr>
        <p:spPr>
          <a:xfrm>
            <a:off x="499982" y="1687837"/>
            <a:ext cx="5275816" cy="3649204"/>
          </a:xfrm>
        </p:spPr>
        <p:txBody>
          <a:bodyPr>
            <a:normAutofit fontScale="55000" lnSpcReduction="20000"/>
          </a:bodyPr>
          <a:lstStyle/>
          <a:p>
            <a:r>
              <a:rPr lang="en-US" dirty="0"/>
              <a:t>Project Principal Investigator(s): PI Dr. Jim Bellingham (WHOI), PI/PM Amy Kukulya (WHOI), Co-PI Brett Hobson (MBARI)</a:t>
            </a:r>
          </a:p>
          <a:p>
            <a:endParaRPr lang="en-US" dirty="0"/>
          </a:p>
          <a:p>
            <a:r>
              <a:rPr lang="en-US" dirty="0"/>
              <a:t>Woods Hole Oceanographic Institution, Monterey Bay Aquarium Research Institute</a:t>
            </a:r>
          </a:p>
          <a:p>
            <a:endParaRPr lang="en-US" dirty="0"/>
          </a:p>
          <a:p>
            <a:r>
              <a:rPr lang="en-US" dirty="0"/>
              <a:t>Supporting Team:  Daniel Gomez-Ibanez, Noa Yoder, Amanda Besaw, Brian </a:t>
            </a:r>
            <a:r>
              <a:rPr lang="en-US" dirty="0" err="1"/>
              <a:t>Kieft</a:t>
            </a:r>
            <a:r>
              <a:rPr lang="en-US" dirty="0"/>
              <a:t>, Ben </a:t>
            </a:r>
            <a:r>
              <a:rPr lang="en-US" dirty="0" err="1"/>
              <a:t>Raanan</a:t>
            </a:r>
            <a:r>
              <a:rPr lang="en-US" dirty="0"/>
              <a:t>, Ryan </a:t>
            </a:r>
            <a:r>
              <a:rPr lang="en-US" dirty="0" err="1"/>
              <a:t>Govostes</a:t>
            </a:r>
            <a:r>
              <a:rPr lang="en-US" dirty="0"/>
              <a:t>, Steven </a:t>
            </a:r>
            <a:r>
              <a:rPr lang="en-US" dirty="0" err="1"/>
              <a:t>Seeberger</a:t>
            </a:r>
            <a:r>
              <a:rPr lang="en-US" dirty="0"/>
              <a:t> </a:t>
            </a:r>
          </a:p>
          <a:p>
            <a:endParaRPr lang="en-US" dirty="0"/>
          </a:p>
          <a:p>
            <a:r>
              <a:rPr lang="en-US" dirty="0"/>
              <a:t>Project Champion: Kirsten Trego, HQ USCG MER</a:t>
            </a:r>
          </a:p>
          <a:p>
            <a:endParaRPr lang="en-US" dirty="0"/>
          </a:p>
          <a:p>
            <a:r>
              <a:rPr lang="en-US" dirty="0"/>
              <a:t>Project Advocates: Dr. Robyn </a:t>
            </a:r>
            <a:r>
              <a:rPr lang="en-US" dirty="0" err="1"/>
              <a:t>Conmy</a:t>
            </a:r>
            <a:r>
              <a:rPr lang="en-US" dirty="0"/>
              <a:t>, EPA USEPA/NRMRL/RTEB, USCG Research and Development Center, Dr. Jay Choy BSEE/Oil Spill Preparedness Division, Dr. Lisa Dipinto, NOAA, Office of Restoration and Response, Mr. Brian </a:t>
            </a:r>
            <a:r>
              <a:rPr lang="en-US" dirty="0" err="1"/>
              <a:t>Dolph</a:t>
            </a:r>
            <a:r>
              <a:rPr lang="en-US" dirty="0"/>
              <a:t>, USCG R&amp;D Center</a:t>
            </a:r>
          </a:p>
          <a:p>
            <a:endParaRPr lang="en-US" dirty="0"/>
          </a:p>
        </p:txBody>
      </p:sp>
      <p:sp>
        <p:nvSpPr>
          <p:cNvPr id="5" name="Rectangle 4"/>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pic>
        <p:nvPicPr>
          <p:cNvPr id="7" name="Picture 6">
            <a:extLst>
              <a:ext uri="{FF2B5EF4-FFF2-40B4-BE49-F238E27FC236}">
                <a16:creationId xmlns:a16="http://schemas.microsoft.com/office/drawing/2014/main" id="{57023B6F-0BF9-479C-8485-CC5E31F2B2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76431" y="1315591"/>
            <a:ext cx="3458715" cy="5182440"/>
          </a:xfrm>
          <a:prstGeom prst="rect">
            <a:avLst/>
          </a:prstGeom>
        </p:spPr>
      </p:pic>
      <p:pic>
        <p:nvPicPr>
          <p:cNvPr id="6" name="Picture 5">
            <a:extLst>
              <a:ext uri="{FF2B5EF4-FFF2-40B4-BE49-F238E27FC236}">
                <a16:creationId xmlns:a16="http://schemas.microsoft.com/office/drawing/2014/main" id="{E0890495-CF67-4DF1-9134-127392C6D8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5796" y="1315591"/>
            <a:ext cx="3600635" cy="2025754"/>
          </a:xfrm>
          <a:prstGeom prst="rect">
            <a:avLst/>
          </a:prstGeom>
        </p:spPr>
      </p:pic>
    </p:spTree>
    <p:extLst>
      <p:ext uri="{BB962C8B-B14F-4D97-AF65-F5344CB8AC3E}">
        <p14:creationId xmlns:p14="http://schemas.microsoft.com/office/powerpoint/2010/main" val="1949494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41859"/>
            <a:ext cx="9940158" cy="1049412"/>
          </a:xfrm>
        </p:spPr>
        <p:txBody>
          <a:bodyPr>
            <a:normAutofit/>
          </a:bodyPr>
          <a:lstStyle/>
          <a:p>
            <a:r>
              <a:rPr lang="en-US" sz="3600" dirty="0"/>
              <a:t>LRAUV: Description and Baseline</a:t>
            </a:r>
          </a:p>
        </p:txBody>
      </p:sp>
      <p:sp>
        <p:nvSpPr>
          <p:cNvPr id="3" name="Content Placeholder 2"/>
          <p:cNvSpPr>
            <a:spLocks noGrp="1"/>
          </p:cNvSpPr>
          <p:nvPr>
            <p:ph idx="4294967295"/>
          </p:nvPr>
        </p:nvSpPr>
        <p:spPr>
          <a:xfrm>
            <a:off x="743253" y="1337859"/>
            <a:ext cx="9549879" cy="4182282"/>
          </a:xfrm>
        </p:spPr>
        <p:txBody>
          <a:bodyPr>
            <a:normAutofit fontScale="92500"/>
          </a:bodyPr>
          <a:lstStyle/>
          <a:p>
            <a:r>
              <a:rPr lang="en-US" dirty="0">
                <a:solidFill>
                  <a:srgbClr val="FFFF00"/>
                </a:solidFill>
              </a:rPr>
              <a:t>Baseline</a:t>
            </a:r>
            <a:r>
              <a:rPr lang="en-US" dirty="0"/>
              <a:t>: Currently, there is no USCG baseline for an AUV to meet the unique demands of Arctic operations that requires a minimal logistical footprint, a small operational team and oil detection and mapping capability. </a:t>
            </a:r>
          </a:p>
          <a:p>
            <a:endParaRPr lang="en-US" dirty="0">
              <a:solidFill>
                <a:srgbClr val="FFFF00"/>
              </a:solidFill>
            </a:endParaRPr>
          </a:p>
          <a:p>
            <a:r>
              <a:rPr lang="en-US" dirty="0">
                <a:solidFill>
                  <a:srgbClr val="FFFF00"/>
                </a:solidFill>
              </a:rPr>
              <a:t>Project Description</a:t>
            </a:r>
            <a:r>
              <a:rPr lang="en-US" dirty="0"/>
              <a:t>:  To develop an Arctic-capable </a:t>
            </a:r>
            <a:r>
              <a:rPr lang="en-US" dirty="0">
                <a:solidFill>
                  <a:srgbClr val="FFC000"/>
                </a:solidFill>
              </a:rPr>
              <a:t>long-range</a:t>
            </a:r>
            <a:r>
              <a:rPr lang="en-US" dirty="0"/>
              <a:t> </a:t>
            </a:r>
            <a:r>
              <a:rPr lang="en-US" dirty="0">
                <a:solidFill>
                  <a:srgbClr val="FFC000"/>
                </a:solidFill>
              </a:rPr>
              <a:t>Autonomous</a:t>
            </a:r>
            <a:r>
              <a:rPr lang="en-US" dirty="0"/>
              <a:t> Underwater Vehicle (AUV) that is helicopter portable, carries an environmental </a:t>
            </a:r>
            <a:r>
              <a:rPr lang="en-US" dirty="0">
                <a:solidFill>
                  <a:srgbClr val="FFC000"/>
                </a:solidFill>
              </a:rPr>
              <a:t>mapping</a:t>
            </a:r>
            <a:r>
              <a:rPr lang="en-US" dirty="0"/>
              <a:t> payload, allowing </a:t>
            </a:r>
            <a:r>
              <a:rPr lang="en-US" dirty="0">
                <a:solidFill>
                  <a:srgbClr val="FFC000"/>
                </a:solidFill>
              </a:rPr>
              <a:t>rapid</a:t>
            </a:r>
            <a:r>
              <a:rPr lang="en-US" dirty="0"/>
              <a:t> response while providing situational </a:t>
            </a:r>
            <a:r>
              <a:rPr lang="en-US" dirty="0">
                <a:solidFill>
                  <a:srgbClr val="FFC000"/>
                </a:solidFill>
              </a:rPr>
              <a:t>awareness</a:t>
            </a:r>
            <a:r>
              <a:rPr lang="en-US" dirty="0"/>
              <a:t> and damage </a:t>
            </a:r>
            <a:r>
              <a:rPr lang="en-US" dirty="0">
                <a:solidFill>
                  <a:srgbClr val="FFC000"/>
                </a:solidFill>
              </a:rPr>
              <a:t>mitigation</a:t>
            </a:r>
            <a:r>
              <a:rPr lang="en-US" dirty="0"/>
              <a:t> for first responders/USCG.  </a:t>
            </a:r>
          </a:p>
          <a:p>
            <a:endParaRPr lang="en-US" dirty="0"/>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3251395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Content Placeholder 5">
            <a:extLst>
              <a:ext uri="{FF2B5EF4-FFF2-40B4-BE49-F238E27FC236}">
                <a16:creationId xmlns:a16="http://schemas.microsoft.com/office/drawing/2014/main" id="{F150A418-164C-47CD-8AC5-BDC172D24CB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644" t="25792" r="6286" b="23320"/>
          <a:stretch/>
        </p:blipFill>
        <p:spPr>
          <a:xfrm>
            <a:off x="7346211" y="2167781"/>
            <a:ext cx="3976577" cy="1414131"/>
          </a:xfrm>
          <a:prstGeom prst="rect">
            <a:avLst/>
          </a:prstGeom>
        </p:spPr>
      </p:pic>
      <p:sp>
        <p:nvSpPr>
          <p:cNvPr id="8" name="Rectangle 5">
            <a:extLst>
              <a:ext uri="{FF2B5EF4-FFF2-40B4-BE49-F238E27FC236}">
                <a16:creationId xmlns:a16="http://schemas.microsoft.com/office/drawing/2014/main" id="{0B9EBCEC-6337-8E4A-91EE-DA3B46559318}"/>
              </a:ext>
            </a:extLst>
          </p:cNvPr>
          <p:cNvSpPr txBox="1">
            <a:spLocks noChangeArrowheads="1"/>
          </p:cNvSpPr>
          <p:nvPr/>
        </p:nvSpPr>
        <p:spPr>
          <a:xfrm>
            <a:off x="3105955" y="4513987"/>
            <a:ext cx="7841157" cy="1421088"/>
          </a:xfrm>
          <a:prstGeom prst="rect">
            <a:avLst/>
          </a:prstGeom>
          <a:ln w="12700">
            <a:solidFill>
              <a:schemeClr val="tx1"/>
            </a:solidFill>
            <a:miter lim="400000"/>
          </a:ln>
          <a:extLst>
            <a:ext uri="{C572A759-6A51-4108-AA02-DFA0A04FC94B}">
              <ma14:wrappingTextBoxFlag xmlns:ma14="http://schemas.microsoft.com/office/mac/drawingml/2011/main" xmlns="" val="1"/>
            </a:ext>
          </a:extLst>
        </p:spPr>
        <p:txBody>
          <a:bodyPr lIns="45719" rIns="45719">
            <a:normAutofit lnSpcReduction="10000"/>
          </a:bodyPr>
          <a:lstStyle>
            <a:lvl1pPr marL="182879" marR="0" indent="-182879" algn="l" defTabSz="914400" rtl="0" latinLnBrk="0">
              <a:lnSpc>
                <a:spcPct val="100000"/>
              </a:lnSpc>
              <a:spcBef>
                <a:spcPts val="500"/>
              </a:spcBef>
              <a:spcAft>
                <a:spcPts val="0"/>
              </a:spcAft>
              <a:buClr>
                <a:schemeClr val="accent1"/>
              </a:buClr>
              <a:buSzPct val="85000"/>
              <a:buFont typeface="Arial"/>
              <a:buChar char="•"/>
              <a:tabLst/>
              <a:defRPr sz="2400" b="0" i="0" u="none" strike="noStrike" cap="none" spc="0" baseline="0">
                <a:ln>
                  <a:noFill/>
                </a:ln>
                <a:solidFill>
                  <a:srgbClr val="292934"/>
                </a:solidFill>
                <a:uFillTx/>
                <a:latin typeface="Arial"/>
                <a:ea typeface="Arial"/>
                <a:cs typeface="Arial"/>
                <a:sym typeface="Arial"/>
              </a:defRPr>
            </a:lvl1pPr>
            <a:lvl2pPr marL="493775" marR="0" indent="-219455" algn="l" defTabSz="914400" rtl="0" latinLnBrk="0">
              <a:lnSpc>
                <a:spcPct val="100000"/>
              </a:lnSpc>
              <a:spcBef>
                <a:spcPts val="500"/>
              </a:spcBef>
              <a:spcAft>
                <a:spcPts val="0"/>
              </a:spcAft>
              <a:buClr>
                <a:schemeClr val="accent1"/>
              </a:buClr>
              <a:buSzPct val="85000"/>
              <a:buFont typeface="Arial"/>
              <a:buChar char="•"/>
              <a:tabLst/>
              <a:defRPr sz="2400" b="0" i="0" u="none" strike="noStrike" cap="none" spc="0" baseline="0">
                <a:ln>
                  <a:noFill/>
                </a:ln>
                <a:solidFill>
                  <a:srgbClr val="292934"/>
                </a:solidFill>
                <a:uFillTx/>
                <a:latin typeface="Arial"/>
                <a:ea typeface="Arial"/>
                <a:cs typeface="Arial"/>
                <a:sym typeface="Arial"/>
              </a:defRPr>
            </a:lvl2pPr>
            <a:lvl3pPr marL="792479" marR="0" indent="-243840" algn="l" defTabSz="914400" rtl="0" latinLnBrk="0">
              <a:lnSpc>
                <a:spcPct val="100000"/>
              </a:lnSpc>
              <a:spcBef>
                <a:spcPts val="500"/>
              </a:spcBef>
              <a:spcAft>
                <a:spcPts val="0"/>
              </a:spcAft>
              <a:buClr>
                <a:schemeClr val="accent1"/>
              </a:buClr>
              <a:buSzPct val="90000"/>
              <a:buFont typeface="Arial"/>
              <a:buChar char="•"/>
              <a:tabLst/>
              <a:defRPr sz="2400" b="0" i="0" u="none" strike="noStrike" cap="none" spc="0" baseline="0">
                <a:ln>
                  <a:noFill/>
                </a:ln>
                <a:solidFill>
                  <a:srgbClr val="292934"/>
                </a:solidFill>
                <a:uFillTx/>
                <a:latin typeface="Arial"/>
                <a:ea typeface="Arial"/>
                <a:cs typeface="Arial"/>
                <a:sym typeface="Arial"/>
              </a:defRPr>
            </a:lvl3pPr>
            <a:lvl4pPr marL="1097279" marR="0" indent="-274319"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ln>
                  <a:noFill/>
                </a:ln>
                <a:solidFill>
                  <a:srgbClr val="292934"/>
                </a:solidFill>
                <a:uFillTx/>
                <a:latin typeface="Arial"/>
                <a:ea typeface="Arial"/>
                <a:cs typeface="Arial"/>
                <a:sym typeface="Arial"/>
              </a:defRPr>
            </a:lvl4pPr>
            <a:lvl5pPr marL="1286691" marR="0" indent="-235131"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ln>
                  <a:noFill/>
                </a:ln>
                <a:solidFill>
                  <a:srgbClr val="292934"/>
                </a:solidFill>
                <a:uFillTx/>
                <a:latin typeface="Arial"/>
                <a:ea typeface="Arial"/>
                <a:cs typeface="Arial"/>
                <a:sym typeface="Arial"/>
              </a:defRPr>
            </a:lvl5pPr>
            <a:lvl6pPr marL="1526344" marR="0" indent="-337624"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ln>
                  <a:noFill/>
                </a:ln>
                <a:solidFill>
                  <a:srgbClr val="292934"/>
                </a:solidFill>
                <a:uFillTx/>
                <a:latin typeface="Arial"/>
                <a:ea typeface="Arial"/>
                <a:cs typeface="Arial"/>
                <a:sym typeface="Arial"/>
              </a:defRPr>
            </a:lvl6pPr>
            <a:lvl7pPr marL="1709224" marR="0" indent="-337624"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ln>
                  <a:noFill/>
                </a:ln>
                <a:solidFill>
                  <a:srgbClr val="292934"/>
                </a:solidFill>
                <a:uFillTx/>
                <a:latin typeface="Arial"/>
                <a:ea typeface="Arial"/>
                <a:cs typeface="Arial"/>
                <a:sym typeface="Arial"/>
              </a:defRPr>
            </a:lvl7pPr>
            <a:lvl8pPr marL="1892104" marR="0" indent="-337624"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ln>
                  <a:noFill/>
                </a:ln>
                <a:solidFill>
                  <a:srgbClr val="292934"/>
                </a:solidFill>
                <a:uFillTx/>
                <a:latin typeface="Arial"/>
                <a:ea typeface="Arial"/>
                <a:cs typeface="Arial"/>
                <a:sym typeface="Arial"/>
              </a:defRPr>
            </a:lvl8pPr>
            <a:lvl9pPr marL="2074984" marR="0" indent="-337624" algn="l" defTabSz="914400" rtl="0" latinLnBrk="0">
              <a:lnSpc>
                <a:spcPct val="100000"/>
              </a:lnSpc>
              <a:spcBef>
                <a:spcPts val="500"/>
              </a:spcBef>
              <a:spcAft>
                <a:spcPts val="0"/>
              </a:spcAft>
              <a:buClr>
                <a:schemeClr val="accent1"/>
              </a:buClr>
              <a:buSzPct val="100000"/>
              <a:buFont typeface="Arial"/>
              <a:buChar char="•"/>
              <a:tabLst/>
              <a:defRPr sz="2400" b="0" i="0" u="none" strike="noStrike" cap="none" spc="0" baseline="0">
                <a:ln>
                  <a:noFill/>
                </a:ln>
                <a:solidFill>
                  <a:srgbClr val="292934"/>
                </a:solidFill>
                <a:uFillTx/>
                <a:latin typeface="Arial"/>
                <a:ea typeface="Arial"/>
                <a:cs typeface="Arial"/>
                <a:sym typeface="Arial"/>
              </a:defRPr>
            </a:lvl9pPr>
          </a:lstStyle>
          <a:p>
            <a:pPr marL="0" indent="0">
              <a:lnSpc>
                <a:spcPct val="80000"/>
              </a:lnSpc>
              <a:buNone/>
              <a:defRPr/>
            </a:pPr>
            <a:r>
              <a:rPr lang="en-US" sz="1500" dirty="0">
                <a:solidFill>
                  <a:schemeClr val="bg1">
                    <a:lumMod val="10000"/>
                    <a:lumOff val="90000"/>
                  </a:schemeClr>
                </a:solidFill>
              </a:rPr>
              <a:t>Mass: 	110 kg ( 240lb) dry weight			118 kg (260 </a:t>
            </a:r>
            <a:r>
              <a:rPr lang="en-US" sz="1500" dirty="0" err="1">
                <a:solidFill>
                  <a:schemeClr val="bg1">
                    <a:lumMod val="10000"/>
                    <a:lumOff val="90000"/>
                  </a:schemeClr>
                </a:solidFill>
              </a:rPr>
              <a:t>lbs</a:t>
            </a:r>
            <a:r>
              <a:rPr lang="en-US" sz="1500" dirty="0">
                <a:solidFill>
                  <a:schemeClr val="bg1">
                    <a:lumMod val="10000"/>
                    <a:lumOff val="90000"/>
                  </a:schemeClr>
                </a:solidFill>
              </a:rPr>
              <a:t>)</a:t>
            </a:r>
          </a:p>
          <a:p>
            <a:pPr marL="0" indent="0">
              <a:lnSpc>
                <a:spcPct val="80000"/>
              </a:lnSpc>
              <a:buNone/>
              <a:defRPr/>
            </a:pPr>
            <a:r>
              <a:rPr lang="en-US" sz="1500" dirty="0">
                <a:solidFill>
                  <a:schemeClr val="bg1">
                    <a:lumMod val="10000"/>
                    <a:lumOff val="90000"/>
                  </a:schemeClr>
                </a:solidFill>
              </a:rPr>
              <a:t>Size:	0.3m (12”) diameter, 2.47m long		                  2.75 m long	</a:t>
            </a:r>
          </a:p>
          <a:p>
            <a:pPr marL="0" indent="0">
              <a:lnSpc>
                <a:spcPct val="80000"/>
              </a:lnSpc>
              <a:buNone/>
              <a:defRPr/>
            </a:pPr>
            <a:r>
              <a:rPr lang="en-US" sz="1500" dirty="0">
                <a:solidFill>
                  <a:schemeClr val="bg1">
                    <a:lumMod val="10000"/>
                    <a:lumOff val="90000"/>
                  </a:schemeClr>
                </a:solidFill>
              </a:rPr>
              <a:t>Speed: 	 0.5 – 1.2 m/s plus hover			0.5 – 1.0 m/s plus hover </a:t>
            </a:r>
          </a:p>
          <a:p>
            <a:pPr marL="0" indent="0">
              <a:lnSpc>
                <a:spcPct val="80000"/>
              </a:lnSpc>
              <a:buNone/>
              <a:defRPr/>
            </a:pPr>
            <a:endParaRPr lang="en-US" sz="1500" dirty="0">
              <a:solidFill>
                <a:schemeClr val="bg1">
                  <a:lumMod val="10000"/>
                  <a:lumOff val="90000"/>
                </a:schemeClr>
              </a:solidFill>
            </a:endParaRPr>
          </a:p>
          <a:p>
            <a:pPr marL="0" indent="0">
              <a:lnSpc>
                <a:spcPct val="80000"/>
              </a:lnSpc>
              <a:buNone/>
              <a:defRPr/>
            </a:pPr>
            <a:r>
              <a:rPr lang="en-US" sz="1400" dirty="0">
                <a:solidFill>
                  <a:schemeClr val="bg1">
                    <a:lumMod val="10000"/>
                    <a:lumOff val="90000"/>
                  </a:schemeClr>
                </a:solidFill>
              </a:rPr>
              <a:t>400 Ah energy, ~1.1 Ah/</a:t>
            </a:r>
            <a:r>
              <a:rPr lang="en-US" sz="1400" dirty="0" err="1">
                <a:solidFill>
                  <a:schemeClr val="bg1">
                    <a:lumMod val="10000"/>
                    <a:lumOff val="90000"/>
                  </a:schemeClr>
                </a:solidFill>
              </a:rPr>
              <a:t>hr</a:t>
            </a:r>
            <a:r>
              <a:rPr lang="en-US" sz="1400" dirty="0">
                <a:solidFill>
                  <a:schemeClr val="bg1">
                    <a:lumMod val="10000"/>
                    <a:lumOff val="90000"/>
                  </a:schemeClr>
                </a:solidFill>
              </a:rPr>
              <a:t>, </a:t>
            </a:r>
            <a:r>
              <a:rPr lang="en-US" sz="1500" dirty="0">
                <a:solidFill>
                  <a:schemeClr val="bg1">
                    <a:lumMod val="10000"/>
                    <a:lumOff val="90000"/>
                  </a:schemeClr>
                </a:solidFill>
              </a:rPr>
              <a:t>			                </a:t>
            </a:r>
            <a:r>
              <a:rPr lang="en-US" sz="1400" dirty="0">
                <a:solidFill>
                  <a:schemeClr val="bg1">
                    <a:lumMod val="10000"/>
                    <a:lumOff val="90000"/>
                  </a:schemeClr>
                </a:solidFill>
              </a:rPr>
              <a:t>400 Ah energy, ~1.5 Ah/h    ~3 km/</a:t>
            </a:r>
            <a:r>
              <a:rPr lang="en-US" sz="1400" dirty="0" err="1">
                <a:solidFill>
                  <a:schemeClr val="bg1">
                    <a:lumMod val="10000"/>
                    <a:lumOff val="90000"/>
                  </a:schemeClr>
                </a:solidFill>
              </a:rPr>
              <a:t>hr</a:t>
            </a:r>
            <a:r>
              <a:rPr lang="en-US" sz="1400" dirty="0">
                <a:solidFill>
                  <a:schemeClr val="bg1">
                    <a:lumMod val="10000"/>
                    <a:lumOff val="90000"/>
                  </a:schemeClr>
                </a:solidFill>
              </a:rPr>
              <a:t> .83 m/sec ~15 days, 1000 km		                 See different modes below</a:t>
            </a:r>
            <a:endParaRPr lang="en-US" sz="1500" dirty="0">
              <a:solidFill>
                <a:schemeClr val="bg1">
                  <a:lumMod val="10000"/>
                  <a:lumOff val="90000"/>
                </a:schemeClr>
              </a:solidFill>
            </a:endParaRPr>
          </a:p>
        </p:txBody>
      </p:sp>
      <p:sp>
        <p:nvSpPr>
          <p:cNvPr id="9" name="AutoShape 4" descr="LRAUV%20Assy%20Rough%206-Mech">
            <a:extLst>
              <a:ext uri="{FF2B5EF4-FFF2-40B4-BE49-F238E27FC236}">
                <a16:creationId xmlns:a16="http://schemas.microsoft.com/office/drawing/2014/main" id="{1D7B99AC-383A-414B-8B96-41C7AF349AB2}"/>
              </a:ext>
            </a:extLst>
          </p:cNvPr>
          <p:cNvSpPr>
            <a:spLocks noChangeAspect="1" noChangeArrowheads="1"/>
          </p:cNvSpPr>
          <p:nvPr/>
        </p:nvSpPr>
        <p:spPr bwMode="auto">
          <a:xfrm>
            <a:off x="5981700" y="3314700"/>
            <a:ext cx="22860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900"/>
          </a:p>
        </p:txBody>
      </p:sp>
      <p:sp>
        <p:nvSpPr>
          <p:cNvPr id="10" name="AutoShape 5" descr="LRAUV%20Assy%20Rough%206-Mech">
            <a:extLst>
              <a:ext uri="{FF2B5EF4-FFF2-40B4-BE49-F238E27FC236}">
                <a16:creationId xmlns:a16="http://schemas.microsoft.com/office/drawing/2014/main" id="{DEA4B6AF-4E59-9342-AC3F-C1B597B63735}"/>
              </a:ext>
            </a:extLst>
          </p:cNvPr>
          <p:cNvSpPr>
            <a:spLocks noChangeAspect="1" noChangeArrowheads="1"/>
          </p:cNvSpPr>
          <p:nvPr/>
        </p:nvSpPr>
        <p:spPr bwMode="auto">
          <a:xfrm>
            <a:off x="5981700" y="3314700"/>
            <a:ext cx="22860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900"/>
          </a:p>
        </p:txBody>
      </p:sp>
      <p:sp>
        <p:nvSpPr>
          <p:cNvPr id="11" name="AutoShape 6" descr="LRAUV%20Assy%20Rough%206-Mech">
            <a:extLst>
              <a:ext uri="{FF2B5EF4-FFF2-40B4-BE49-F238E27FC236}">
                <a16:creationId xmlns:a16="http://schemas.microsoft.com/office/drawing/2014/main" id="{79607166-DDAB-1641-AAF9-BBF6F2670DE2}"/>
              </a:ext>
            </a:extLst>
          </p:cNvPr>
          <p:cNvSpPr>
            <a:spLocks noChangeAspect="1" noChangeArrowheads="1"/>
          </p:cNvSpPr>
          <p:nvPr/>
        </p:nvSpPr>
        <p:spPr bwMode="auto">
          <a:xfrm>
            <a:off x="5981700" y="3314700"/>
            <a:ext cx="22860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900"/>
          </a:p>
        </p:txBody>
      </p:sp>
      <p:pic>
        <p:nvPicPr>
          <p:cNvPr id="12" name="Picture 7" descr="LRAUV Assy Rough 6-Mech">
            <a:extLst>
              <a:ext uri="{FF2B5EF4-FFF2-40B4-BE49-F238E27FC236}">
                <a16:creationId xmlns:a16="http://schemas.microsoft.com/office/drawing/2014/main" id="{D1E926B5-FEDB-D44F-AEAC-E1DB8DB86E4C}"/>
              </a:ext>
            </a:extLst>
          </p:cNvPr>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628570" y="1549842"/>
            <a:ext cx="4648200" cy="17253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AutoShape 9">
            <a:extLst>
              <a:ext uri="{FF2B5EF4-FFF2-40B4-BE49-F238E27FC236}">
                <a16:creationId xmlns:a16="http://schemas.microsoft.com/office/drawing/2014/main" id="{3D035C0E-267D-B943-88A1-70F68E1A40CF}"/>
              </a:ext>
            </a:extLst>
          </p:cNvPr>
          <p:cNvSpPr>
            <a:spLocks noChangeArrowheads="1"/>
          </p:cNvSpPr>
          <p:nvPr/>
        </p:nvSpPr>
        <p:spPr bwMode="auto">
          <a:xfrm>
            <a:off x="3778964" y="1082490"/>
            <a:ext cx="1497806" cy="498872"/>
          </a:xfrm>
          <a:prstGeom prst="wedgeRectCallout">
            <a:avLst>
              <a:gd name="adj1" fmla="val -44370"/>
              <a:gd name="adj2" fmla="val 92157"/>
            </a:avLst>
          </a:prstGeom>
          <a:noFill/>
          <a:ln w="9525">
            <a:solidFill>
              <a:srgbClr val="C00000"/>
            </a:solidFill>
            <a:miter lim="800000"/>
            <a:headEnd/>
            <a:tailEnd/>
          </a:ln>
          <a:effectLst/>
          <a:extLst>
            <a:ext uri="{909E8E84-426E-40dd-AFC4-6F175D3DCCD1}">
              <a14:hiddenFill xmlns="" xmlns:a14="http://schemas.microsoft.com/office/drawing/2010/main">
                <a:solidFill>
                  <a:srgbClr val="000080"/>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sz="900" dirty="0"/>
              <a:t>Iridium, GPS, </a:t>
            </a:r>
            <a:r>
              <a:rPr lang="en-US" sz="900" dirty="0" err="1"/>
              <a:t>WiFi</a:t>
            </a:r>
            <a:r>
              <a:rPr lang="en-US" sz="900" dirty="0"/>
              <a:t> and Cellular in mast</a:t>
            </a:r>
          </a:p>
          <a:p>
            <a:r>
              <a:rPr lang="en-US" sz="900" dirty="0"/>
              <a:t>Backup Argos and VHF</a:t>
            </a:r>
          </a:p>
        </p:txBody>
      </p:sp>
      <p:sp>
        <p:nvSpPr>
          <p:cNvPr id="14" name="AutoShape 10">
            <a:extLst>
              <a:ext uri="{FF2B5EF4-FFF2-40B4-BE49-F238E27FC236}">
                <a16:creationId xmlns:a16="http://schemas.microsoft.com/office/drawing/2014/main" id="{84CA180E-64BF-5844-ABFB-27082A22929F}"/>
              </a:ext>
            </a:extLst>
          </p:cNvPr>
          <p:cNvSpPr>
            <a:spLocks noChangeArrowheads="1"/>
          </p:cNvSpPr>
          <p:nvPr/>
        </p:nvSpPr>
        <p:spPr bwMode="auto">
          <a:xfrm>
            <a:off x="769802" y="878200"/>
            <a:ext cx="1852612" cy="556023"/>
          </a:xfrm>
          <a:prstGeom prst="wedgeRectCallout">
            <a:avLst>
              <a:gd name="adj1" fmla="val -21574"/>
              <a:gd name="adj2" fmla="val 119171"/>
            </a:avLst>
          </a:prstGeom>
          <a:noFill/>
          <a:ln w="9525">
            <a:solidFill>
              <a:srgbClr val="FF0000"/>
            </a:solidFill>
            <a:miter lim="800000"/>
            <a:headEnd/>
            <a:tailEnd/>
          </a:ln>
          <a:effectLst/>
          <a:extLst>
            <a:ext uri="{909E8E84-426E-40dd-AFC4-6F175D3DCCD1}">
              <a14:hiddenFill xmlns="" xmlns:a14="http://schemas.microsoft.com/office/drawing/2010/main">
                <a:solidFill>
                  <a:srgbClr val="000080"/>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sz="900" dirty="0"/>
              <a:t>Core sensors: DVL/ADCP , Fluorometer/ Backscatter (</a:t>
            </a:r>
            <a:r>
              <a:rPr lang="en-US" sz="900" dirty="0" err="1"/>
              <a:t>WetLabs</a:t>
            </a:r>
            <a:r>
              <a:rPr lang="en-US" sz="900" dirty="0"/>
              <a:t>), CTD (Seabird), PAR, O2</a:t>
            </a:r>
          </a:p>
        </p:txBody>
      </p:sp>
      <p:sp>
        <p:nvSpPr>
          <p:cNvPr id="15" name="AutoShape 14">
            <a:extLst>
              <a:ext uri="{FF2B5EF4-FFF2-40B4-BE49-F238E27FC236}">
                <a16:creationId xmlns:a16="http://schemas.microsoft.com/office/drawing/2014/main" id="{1CEE444B-6C78-4A4F-B29F-CAF2A01A0854}"/>
              </a:ext>
            </a:extLst>
          </p:cNvPr>
          <p:cNvSpPr>
            <a:spLocks noChangeArrowheads="1"/>
          </p:cNvSpPr>
          <p:nvPr/>
        </p:nvSpPr>
        <p:spPr bwMode="auto">
          <a:xfrm>
            <a:off x="1496616" y="3273626"/>
            <a:ext cx="1647825" cy="812006"/>
          </a:xfrm>
          <a:prstGeom prst="wedgeRectCallout">
            <a:avLst>
              <a:gd name="adj1" fmla="val 25991"/>
              <a:gd name="adj2" fmla="val -119806"/>
            </a:avLst>
          </a:prstGeom>
          <a:noFill/>
          <a:ln w="9525">
            <a:solidFill>
              <a:srgbClr val="C00000"/>
            </a:solidFill>
            <a:miter lim="800000"/>
            <a:headEnd/>
            <a:tailEnd/>
          </a:ln>
          <a:effectLst/>
          <a:extLst>
            <a:ext uri="{909E8E84-426E-40dd-AFC4-6F175D3DCCD1}">
              <a14:hiddenFill xmlns="" xmlns:a14="http://schemas.microsoft.com/office/drawing/2010/main">
                <a:solidFill>
                  <a:srgbClr val="000080"/>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sz="900" dirty="0"/>
              <a:t>6 kWh rechargeable, </a:t>
            </a:r>
          </a:p>
          <a:p>
            <a:r>
              <a:rPr lang="en-US" sz="900" dirty="0"/>
              <a:t>11 kWh expendable</a:t>
            </a:r>
          </a:p>
          <a:p>
            <a:r>
              <a:rPr lang="en-US" sz="900" dirty="0"/>
              <a:t>Shifting Mass allows controlled angle of attack during flight</a:t>
            </a:r>
          </a:p>
        </p:txBody>
      </p:sp>
      <p:sp>
        <p:nvSpPr>
          <p:cNvPr id="17" name="AutoShape 13">
            <a:extLst>
              <a:ext uri="{FF2B5EF4-FFF2-40B4-BE49-F238E27FC236}">
                <a16:creationId xmlns:a16="http://schemas.microsoft.com/office/drawing/2014/main" id="{00EADEBE-843F-0344-BE3C-E07D123599AC}"/>
              </a:ext>
            </a:extLst>
          </p:cNvPr>
          <p:cNvSpPr>
            <a:spLocks noChangeArrowheads="1"/>
          </p:cNvSpPr>
          <p:nvPr/>
        </p:nvSpPr>
        <p:spPr bwMode="auto">
          <a:xfrm>
            <a:off x="5772808" y="1434223"/>
            <a:ext cx="1253726" cy="607216"/>
          </a:xfrm>
          <a:prstGeom prst="wedgeRectCallout">
            <a:avLst>
              <a:gd name="adj1" fmla="val -167106"/>
              <a:gd name="adj2" fmla="val 91000"/>
            </a:avLst>
          </a:prstGeom>
          <a:noFill/>
          <a:ln w="9525">
            <a:solidFill>
              <a:srgbClr val="C00000"/>
            </a:solidFill>
            <a:miter lim="800000"/>
            <a:headEnd/>
            <a:tailEnd/>
          </a:ln>
          <a:effectLst/>
          <a:extLst>
            <a:ext uri="{909E8E84-426E-40dd-AFC4-6F175D3DCCD1}">
              <a14:hiddenFill xmlns="" xmlns:a14="http://schemas.microsoft.com/office/drawing/2010/main">
                <a:solidFill>
                  <a:srgbClr val="000080"/>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sz="900" dirty="0"/>
              <a:t>Buoyancy Engine allows neutral drift in water column  - 1 Liter</a:t>
            </a:r>
          </a:p>
        </p:txBody>
      </p:sp>
      <p:sp>
        <p:nvSpPr>
          <p:cNvPr id="18" name="AutoShape 13">
            <a:extLst>
              <a:ext uri="{FF2B5EF4-FFF2-40B4-BE49-F238E27FC236}">
                <a16:creationId xmlns:a16="http://schemas.microsoft.com/office/drawing/2014/main" id="{7697532E-D877-A548-912E-283E0F920E82}"/>
              </a:ext>
            </a:extLst>
          </p:cNvPr>
          <p:cNvSpPr>
            <a:spLocks noChangeArrowheads="1"/>
          </p:cNvSpPr>
          <p:nvPr/>
        </p:nvSpPr>
        <p:spPr bwMode="auto">
          <a:xfrm>
            <a:off x="10222834" y="1258630"/>
            <a:ext cx="1558528" cy="777478"/>
          </a:xfrm>
          <a:prstGeom prst="wedgeRectCallout">
            <a:avLst>
              <a:gd name="adj1" fmla="val -78667"/>
              <a:gd name="adj2" fmla="val 150134"/>
            </a:avLst>
          </a:prstGeom>
          <a:noFill/>
          <a:ln w="9525">
            <a:solidFill>
              <a:srgbClr val="C00000"/>
            </a:solidFill>
            <a:miter lim="800000"/>
            <a:headEnd/>
            <a:tailEnd/>
          </a:ln>
          <a:effectLst/>
          <a:extLst>
            <a:ext uri="{909E8E84-426E-40dd-AFC4-6F175D3DCCD1}">
              <a14:hiddenFill xmlns="" xmlns:a14="http://schemas.microsoft.com/office/drawing/2010/main">
                <a:solidFill>
                  <a:srgbClr val="000080"/>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sz="900" dirty="0"/>
              <a:t>Load Control System</a:t>
            </a:r>
          </a:p>
          <a:p>
            <a:r>
              <a:rPr lang="en-US" sz="900" dirty="0"/>
              <a:t>18 configurable channels</a:t>
            </a:r>
          </a:p>
          <a:p>
            <a:r>
              <a:rPr lang="en-US" sz="900" dirty="0"/>
              <a:t>Isolates load, circuit breaker, ground fault detection</a:t>
            </a:r>
          </a:p>
        </p:txBody>
      </p:sp>
      <p:sp>
        <p:nvSpPr>
          <p:cNvPr id="19" name="AutoShape 13">
            <a:extLst>
              <a:ext uri="{FF2B5EF4-FFF2-40B4-BE49-F238E27FC236}">
                <a16:creationId xmlns:a16="http://schemas.microsoft.com/office/drawing/2014/main" id="{A5A14ADF-5834-8745-BC4F-7CD685A71CF9}"/>
              </a:ext>
            </a:extLst>
          </p:cNvPr>
          <p:cNvSpPr>
            <a:spLocks noChangeArrowheads="1"/>
          </p:cNvSpPr>
          <p:nvPr/>
        </p:nvSpPr>
        <p:spPr bwMode="auto">
          <a:xfrm>
            <a:off x="5504665" y="2124422"/>
            <a:ext cx="1375170" cy="764385"/>
          </a:xfrm>
          <a:prstGeom prst="wedgeRectCallout">
            <a:avLst>
              <a:gd name="adj1" fmla="val -80361"/>
              <a:gd name="adj2" fmla="val -9667"/>
            </a:avLst>
          </a:prstGeom>
          <a:noFill/>
          <a:ln w="9525">
            <a:solidFill>
              <a:srgbClr val="C00000"/>
            </a:solidFill>
            <a:miter lim="800000"/>
            <a:headEnd/>
            <a:tailEnd/>
          </a:ln>
          <a:effectLst/>
          <a:extLst>
            <a:ext uri="{909E8E84-426E-40dd-AFC4-6F175D3DCCD1}">
              <a14:hiddenFill xmlns="" xmlns:a14="http://schemas.microsoft.com/office/drawing/2010/main">
                <a:solidFill>
                  <a:srgbClr val="000080"/>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sz="900" dirty="0"/>
              <a:t>Efficient low-speed propeller </a:t>
            </a:r>
          </a:p>
          <a:p>
            <a:r>
              <a:rPr lang="en-US" sz="900" dirty="0"/>
              <a:t>------------------</a:t>
            </a:r>
          </a:p>
          <a:p>
            <a:r>
              <a:rPr lang="en-US" sz="900" dirty="0"/>
              <a:t>Paired Rudder and Elevator Control Surfaces </a:t>
            </a:r>
          </a:p>
        </p:txBody>
      </p:sp>
      <p:sp>
        <p:nvSpPr>
          <p:cNvPr id="20" name="TextBox 3">
            <a:extLst>
              <a:ext uri="{FF2B5EF4-FFF2-40B4-BE49-F238E27FC236}">
                <a16:creationId xmlns:a16="http://schemas.microsoft.com/office/drawing/2014/main" id="{13EA228E-C19F-2A4D-8B9F-A5C77D59A3E0}"/>
              </a:ext>
            </a:extLst>
          </p:cNvPr>
          <p:cNvSpPr txBox="1">
            <a:spLocks noChangeArrowheads="1"/>
          </p:cNvSpPr>
          <p:nvPr/>
        </p:nvSpPr>
        <p:spPr bwMode="auto">
          <a:xfrm>
            <a:off x="3641836" y="4198725"/>
            <a:ext cx="1493044" cy="300082"/>
          </a:xfrm>
          <a:prstGeom prst="rect">
            <a:avLst/>
          </a:prstGeom>
          <a:noFill/>
          <a:ln>
            <a:solidFill>
              <a:srgbClr val="C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350" dirty="0"/>
              <a:t>Short Nose</a:t>
            </a:r>
          </a:p>
        </p:txBody>
      </p:sp>
      <p:sp>
        <p:nvSpPr>
          <p:cNvPr id="21" name="TextBox 22">
            <a:extLst>
              <a:ext uri="{FF2B5EF4-FFF2-40B4-BE49-F238E27FC236}">
                <a16:creationId xmlns:a16="http://schemas.microsoft.com/office/drawing/2014/main" id="{FDBD5EE4-80B9-C146-8322-FBAE4777D9DA}"/>
              </a:ext>
            </a:extLst>
          </p:cNvPr>
          <p:cNvSpPr txBox="1">
            <a:spLocks noChangeArrowheads="1"/>
          </p:cNvSpPr>
          <p:nvPr/>
        </p:nvSpPr>
        <p:spPr bwMode="auto">
          <a:xfrm>
            <a:off x="8385502" y="4159223"/>
            <a:ext cx="2339057" cy="300082"/>
          </a:xfrm>
          <a:prstGeom prst="rect">
            <a:avLst/>
          </a:prstGeom>
          <a:noFill/>
          <a:ln>
            <a:solidFill>
              <a:srgbClr val="C00000"/>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350" dirty="0"/>
              <a:t>With Mapping Module</a:t>
            </a:r>
          </a:p>
        </p:txBody>
      </p:sp>
      <p:sp>
        <p:nvSpPr>
          <p:cNvPr id="22" name="AutoShape 13">
            <a:extLst>
              <a:ext uri="{FF2B5EF4-FFF2-40B4-BE49-F238E27FC236}">
                <a16:creationId xmlns:a16="http://schemas.microsoft.com/office/drawing/2014/main" id="{181E5C10-C52F-EA45-9685-3ABBC86452BB}"/>
              </a:ext>
            </a:extLst>
          </p:cNvPr>
          <p:cNvSpPr>
            <a:spLocks noChangeArrowheads="1"/>
          </p:cNvSpPr>
          <p:nvPr/>
        </p:nvSpPr>
        <p:spPr bwMode="auto">
          <a:xfrm>
            <a:off x="7722493" y="2265033"/>
            <a:ext cx="1459607" cy="228600"/>
          </a:xfrm>
          <a:prstGeom prst="wedgeRectCallout">
            <a:avLst>
              <a:gd name="adj1" fmla="val 231"/>
              <a:gd name="adj2" fmla="val 149852"/>
            </a:avLst>
          </a:prstGeom>
          <a:noFill/>
          <a:ln w="9525">
            <a:solidFill>
              <a:srgbClr val="C00000"/>
            </a:solidFill>
            <a:miter lim="800000"/>
            <a:headEnd/>
            <a:tailEnd/>
          </a:ln>
          <a:effectLst/>
          <a:extLst>
            <a:ext uri="{909E8E84-426E-40dd-AFC4-6F175D3DCCD1}">
              <a14:hiddenFill xmlns="" xmlns:a14="http://schemas.microsoft.com/office/drawing/2010/main">
                <a:solidFill>
                  <a:srgbClr val="000080"/>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sz="900" dirty="0">
                <a:solidFill>
                  <a:schemeClr val="bg1"/>
                </a:solidFill>
              </a:rPr>
              <a:t>Docking Module</a:t>
            </a:r>
          </a:p>
        </p:txBody>
      </p:sp>
      <p:cxnSp>
        <p:nvCxnSpPr>
          <p:cNvPr id="23" name="Straight Connector 22">
            <a:extLst>
              <a:ext uri="{FF2B5EF4-FFF2-40B4-BE49-F238E27FC236}">
                <a16:creationId xmlns:a16="http://schemas.microsoft.com/office/drawing/2014/main" id="{115683CD-674F-6540-9CE5-63DF371F4A20}"/>
              </a:ext>
            </a:extLst>
          </p:cNvPr>
          <p:cNvCxnSpPr>
            <a:cxnSpLocks/>
          </p:cNvCxnSpPr>
          <p:nvPr/>
        </p:nvCxnSpPr>
        <p:spPr>
          <a:xfrm>
            <a:off x="3105954" y="5322739"/>
            <a:ext cx="784115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1">
            <a:extLst>
              <a:ext uri="{FF2B5EF4-FFF2-40B4-BE49-F238E27FC236}">
                <a16:creationId xmlns:a16="http://schemas.microsoft.com/office/drawing/2014/main" id="{67701DC0-CFAA-7742-962A-B4F42EDF5EDD}"/>
              </a:ext>
            </a:extLst>
          </p:cNvPr>
          <p:cNvSpPr txBox="1">
            <a:spLocks/>
          </p:cNvSpPr>
          <p:nvPr/>
        </p:nvSpPr>
        <p:spPr>
          <a:xfrm>
            <a:off x="3009900" y="194495"/>
            <a:ext cx="6172200" cy="857250"/>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fontScale="97500"/>
          </a:bodyPr>
          <a:lstStyle>
            <a:lvl1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1pPr>
            <a:lvl2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2pPr>
            <a:lvl3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3pPr>
            <a:lvl4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4pPr>
            <a:lvl5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5pPr>
            <a:lvl6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6pPr>
            <a:lvl7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7pPr>
            <a:lvl8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8pPr>
            <a:lvl9pPr marL="0" marR="0" indent="0" algn="l" defTabSz="914400" rtl="0" latinLnBrk="0">
              <a:lnSpc>
                <a:spcPct val="100000"/>
              </a:lnSpc>
              <a:spcBef>
                <a:spcPts val="0"/>
              </a:spcBef>
              <a:spcAft>
                <a:spcPts val="0"/>
              </a:spcAft>
              <a:buClrTx/>
              <a:buSzTx/>
              <a:buFontTx/>
              <a:buNone/>
              <a:tabLst/>
              <a:defRPr sz="4000" b="0" i="0" u="none" strike="noStrike" cap="none" spc="-100" baseline="0">
                <a:ln>
                  <a:noFill/>
                </a:ln>
                <a:solidFill>
                  <a:srgbClr val="D2533C"/>
                </a:solidFill>
                <a:uFillTx/>
                <a:latin typeface="Arial"/>
                <a:ea typeface="Arial"/>
                <a:cs typeface="Arial"/>
                <a:sym typeface="Arial"/>
              </a:defRPr>
            </a:lvl9pPr>
          </a:lstStyle>
          <a:p>
            <a:pPr hangingPunct="1"/>
            <a:r>
              <a:rPr lang="en-US" dirty="0"/>
              <a:t>Tethys LRAUV Specifications</a:t>
            </a:r>
          </a:p>
        </p:txBody>
      </p:sp>
      <p:sp>
        <p:nvSpPr>
          <p:cNvPr id="2" name="TextBox 1">
            <a:extLst>
              <a:ext uri="{FF2B5EF4-FFF2-40B4-BE49-F238E27FC236}">
                <a16:creationId xmlns:a16="http://schemas.microsoft.com/office/drawing/2014/main" id="{78E77107-B2E6-4A7F-A510-2E9E59F61C64}"/>
              </a:ext>
            </a:extLst>
          </p:cNvPr>
          <p:cNvSpPr txBox="1"/>
          <p:nvPr/>
        </p:nvSpPr>
        <p:spPr>
          <a:xfrm>
            <a:off x="3814126" y="6430632"/>
            <a:ext cx="5171089" cy="378319"/>
          </a:xfrm>
          <a:prstGeom prst="rect">
            <a:avLst/>
          </a:prstGeom>
          <a:noFill/>
        </p:spPr>
        <p:txBody>
          <a:bodyPr wrap="square" rtlCol="0">
            <a:spAutoFit/>
          </a:bodyPr>
          <a:lstStyle/>
          <a:p>
            <a:r>
              <a:rPr lang="en-US" dirty="0">
                <a:solidFill>
                  <a:srgbClr val="FFFF00"/>
                </a:solidFill>
              </a:rPr>
              <a:t>300 A-</a:t>
            </a:r>
            <a:r>
              <a:rPr lang="en-US" dirty="0" err="1">
                <a:solidFill>
                  <a:srgbClr val="FFFF00"/>
                </a:solidFill>
              </a:rPr>
              <a:t>hr</a:t>
            </a:r>
            <a:r>
              <a:rPr lang="en-US" dirty="0">
                <a:solidFill>
                  <a:srgbClr val="FFFF00"/>
                </a:solidFill>
              </a:rPr>
              <a:t> useable at 15.3v=4600 W-</a:t>
            </a:r>
            <a:r>
              <a:rPr lang="en-US" dirty="0" err="1">
                <a:solidFill>
                  <a:srgbClr val="FFFF00"/>
                </a:solidFill>
              </a:rPr>
              <a:t>hrs</a:t>
            </a:r>
            <a:endParaRPr lang="en-US" dirty="0">
              <a:solidFill>
                <a:srgbClr val="FFFF00"/>
              </a:solidFill>
            </a:endParaRPr>
          </a:p>
        </p:txBody>
      </p:sp>
      <p:sp>
        <p:nvSpPr>
          <p:cNvPr id="3" name="TextBox 2">
            <a:extLst>
              <a:ext uri="{FF2B5EF4-FFF2-40B4-BE49-F238E27FC236}">
                <a16:creationId xmlns:a16="http://schemas.microsoft.com/office/drawing/2014/main" id="{4975FE67-F5E2-462E-978F-106EC23DC734}"/>
              </a:ext>
            </a:extLst>
          </p:cNvPr>
          <p:cNvSpPr txBox="1"/>
          <p:nvPr/>
        </p:nvSpPr>
        <p:spPr>
          <a:xfrm>
            <a:off x="3778964" y="5905360"/>
            <a:ext cx="8076705" cy="923330"/>
          </a:xfrm>
          <a:prstGeom prst="rect">
            <a:avLst/>
          </a:prstGeom>
          <a:noFill/>
          <a:ln>
            <a:solidFill>
              <a:schemeClr val="tx1">
                <a:lumMod val="90000"/>
              </a:schemeClr>
            </a:solidFill>
          </a:ln>
        </p:spPr>
        <p:txBody>
          <a:bodyPr wrap="square" rtlCol="0">
            <a:spAutoFit/>
          </a:bodyPr>
          <a:lstStyle/>
          <a:p>
            <a:r>
              <a:rPr lang="en-US" dirty="0"/>
              <a:t>Mode:  5 day RT transit out 120 km = 1800 W-</a:t>
            </a:r>
            <a:r>
              <a:rPr lang="en-US" dirty="0" err="1"/>
              <a:t>hrs</a:t>
            </a:r>
            <a:r>
              <a:rPr lang="en-US" dirty="0"/>
              <a:t>; 28 hours of survey= 2800 W-</a:t>
            </a:r>
            <a:r>
              <a:rPr lang="en-US" dirty="0" err="1"/>
              <a:t>hrs</a:t>
            </a:r>
            <a:r>
              <a:rPr lang="en-US" dirty="0"/>
              <a:t>;</a:t>
            </a:r>
          </a:p>
          <a:p>
            <a:r>
              <a:rPr lang="en-US" dirty="0"/>
              <a:t>13.5 days of slow science = 4600 W-</a:t>
            </a:r>
            <a:r>
              <a:rPr lang="en-US" dirty="0" err="1"/>
              <a:t>hrs</a:t>
            </a:r>
            <a:endParaRPr lang="en-US" dirty="0"/>
          </a:p>
          <a:p>
            <a:endParaRPr lang="en-US" dirty="0"/>
          </a:p>
        </p:txBody>
      </p:sp>
      <p:sp>
        <p:nvSpPr>
          <p:cNvPr id="27" name="AutoShape 13">
            <a:extLst>
              <a:ext uri="{FF2B5EF4-FFF2-40B4-BE49-F238E27FC236}">
                <a16:creationId xmlns:a16="http://schemas.microsoft.com/office/drawing/2014/main" id="{4040C53F-CEE9-41EC-9F2F-2D1CFF172156}"/>
              </a:ext>
            </a:extLst>
          </p:cNvPr>
          <p:cNvSpPr>
            <a:spLocks noChangeArrowheads="1"/>
          </p:cNvSpPr>
          <p:nvPr/>
        </p:nvSpPr>
        <p:spPr bwMode="auto">
          <a:xfrm>
            <a:off x="8291565" y="3314700"/>
            <a:ext cx="1459607" cy="228600"/>
          </a:xfrm>
          <a:prstGeom prst="wedgeRectCallout">
            <a:avLst>
              <a:gd name="adj1" fmla="val -1929"/>
              <a:gd name="adj2" fmla="val -181182"/>
            </a:avLst>
          </a:prstGeom>
          <a:noFill/>
          <a:ln w="9525">
            <a:solidFill>
              <a:srgbClr val="C00000"/>
            </a:solidFill>
            <a:miter lim="800000"/>
            <a:headEnd/>
            <a:tailEnd/>
          </a:ln>
          <a:effectLst/>
          <a:extLst>
            <a:ext uri="{909E8E84-426E-40dd-AFC4-6F175D3DCCD1}">
              <a14:hiddenFill xmlns="" xmlns:a14="http://schemas.microsoft.com/office/drawing/2010/main">
                <a:solidFill>
                  <a:srgbClr val="000080"/>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r>
              <a:rPr lang="en-US" sz="900" dirty="0">
                <a:solidFill>
                  <a:schemeClr val="bg1"/>
                </a:solidFill>
              </a:rPr>
              <a:t>INS Module</a:t>
            </a:r>
          </a:p>
        </p:txBody>
      </p:sp>
    </p:spTree>
    <p:extLst>
      <p:ext uri="{BB962C8B-B14F-4D97-AF65-F5344CB8AC3E}">
        <p14:creationId xmlns:p14="http://schemas.microsoft.com/office/powerpoint/2010/main" val="294955824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29703" y="520644"/>
            <a:ext cx="9940158" cy="480131"/>
          </a:xfrm>
        </p:spPr>
        <p:txBody>
          <a:bodyPr>
            <a:noAutofit/>
          </a:bodyPr>
          <a:lstStyle/>
          <a:p>
            <a:r>
              <a:rPr lang="en-US" sz="3600" dirty="0"/>
              <a:t>Project LRAUV Relevance and Method</a:t>
            </a:r>
          </a:p>
        </p:txBody>
      </p:sp>
      <p:sp>
        <p:nvSpPr>
          <p:cNvPr id="3" name="Content Placeholder 2"/>
          <p:cNvSpPr>
            <a:spLocks noGrp="1"/>
          </p:cNvSpPr>
          <p:nvPr>
            <p:ph idx="4294967295"/>
          </p:nvPr>
        </p:nvSpPr>
        <p:spPr>
          <a:xfrm>
            <a:off x="200992" y="1389936"/>
            <a:ext cx="8653505" cy="4078127"/>
          </a:xfrm>
        </p:spPr>
        <p:txBody>
          <a:bodyPr>
            <a:normAutofit fontScale="77500" lnSpcReduction="20000"/>
          </a:bodyPr>
          <a:lstStyle/>
          <a:p>
            <a:r>
              <a:rPr lang="en-US" dirty="0">
                <a:solidFill>
                  <a:srgbClr val="FFFF00"/>
                </a:solidFill>
              </a:rPr>
              <a:t>Relevance to DHS and USCG</a:t>
            </a:r>
            <a:r>
              <a:rPr lang="en-US" dirty="0"/>
              <a:t>: </a:t>
            </a:r>
            <a:r>
              <a:rPr lang="en-US" dirty="0">
                <a:solidFill>
                  <a:srgbClr val="FFC000"/>
                </a:solidFill>
              </a:rPr>
              <a:t> </a:t>
            </a:r>
            <a:r>
              <a:rPr lang="en-US" dirty="0">
                <a:solidFill>
                  <a:srgbClr val="00B050"/>
                </a:solidFill>
              </a:rPr>
              <a:t>We characterize the challenge as the ‘last seat in the helicopter’ problem:</a:t>
            </a:r>
            <a:r>
              <a:rPr lang="en-US" dirty="0"/>
              <a:t>  If first responders are operating at the far end of their logistical support capability, the system must be able to fill that void.</a:t>
            </a:r>
          </a:p>
          <a:p>
            <a:endParaRPr lang="en-US" dirty="0"/>
          </a:p>
          <a:p>
            <a:endParaRPr lang="en-US" dirty="0"/>
          </a:p>
          <a:p>
            <a:r>
              <a:rPr lang="en-US" dirty="0">
                <a:solidFill>
                  <a:srgbClr val="FFFF00"/>
                </a:solidFill>
              </a:rPr>
              <a:t>Research Method</a:t>
            </a:r>
            <a:r>
              <a:rPr lang="en-US" dirty="0"/>
              <a:t>:  Our approach is to leverage an existing Long-Range AUV developed at MBARI (LRAUV), and enhance the system to detect oil and operate under ice.  LRAUV offers extended ranges (one to three weeks), and can be operated by a team remotely and monitored by anyone, anywhere. </a:t>
            </a:r>
          </a:p>
          <a:p>
            <a:pPr lvl="1"/>
            <a:r>
              <a:rPr lang="en-US" dirty="0"/>
              <a:t>Next up:</a:t>
            </a:r>
          </a:p>
          <a:p>
            <a:pPr lvl="2"/>
            <a:r>
              <a:rPr lang="en-US" dirty="0"/>
              <a:t>Prior (where you have been)	</a:t>
            </a:r>
          </a:p>
          <a:p>
            <a:pPr lvl="2"/>
            <a:r>
              <a:rPr lang="en-US" dirty="0"/>
              <a:t>Current (where you are at)</a:t>
            </a:r>
          </a:p>
          <a:p>
            <a:pPr lvl="2"/>
            <a:r>
              <a:rPr lang="en-US" dirty="0"/>
              <a:t>Projected (where you are going)</a:t>
            </a:r>
          </a:p>
          <a:p>
            <a:endParaRPr lang="en-US" dirty="0"/>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pic>
        <p:nvPicPr>
          <p:cNvPr id="5" name="Picture 4">
            <a:extLst>
              <a:ext uri="{FF2B5EF4-FFF2-40B4-BE49-F238E27FC236}">
                <a16:creationId xmlns:a16="http://schemas.microsoft.com/office/drawing/2014/main" id="{CAABC5C3-6C1A-4490-83DD-DE6A025EDB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55529" y="1389936"/>
            <a:ext cx="2935479" cy="4398438"/>
          </a:xfrm>
          <a:prstGeom prst="rect">
            <a:avLst/>
          </a:prstGeom>
        </p:spPr>
      </p:pic>
    </p:spTree>
    <p:extLst>
      <p:ext uri="{BB962C8B-B14F-4D97-AF65-F5344CB8AC3E}">
        <p14:creationId xmlns:p14="http://schemas.microsoft.com/office/powerpoint/2010/main" val="598295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DC926-5E7B-4BE1-BAE6-F00BADD0CBDD}"/>
              </a:ext>
            </a:extLst>
          </p:cNvPr>
          <p:cNvSpPr>
            <a:spLocks noGrp="1"/>
          </p:cNvSpPr>
          <p:nvPr>
            <p:ph type="title"/>
          </p:nvPr>
        </p:nvSpPr>
        <p:spPr/>
        <p:txBody>
          <a:bodyPr>
            <a:noAutofit/>
          </a:bodyPr>
          <a:lstStyle/>
          <a:p>
            <a:r>
              <a:rPr lang="en-US" sz="3600" dirty="0">
                <a:solidFill>
                  <a:srgbClr val="FFFF00"/>
                </a:solidFill>
              </a:rPr>
              <a:t>ADAC New Kit &amp; Updates For Program YR7</a:t>
            </a:r>
            <a:endParaRPr lang="en-US" sz="3600" dirty="0">
              <a:solidFill>
                <a:schemeClr val="accent1"/>
              </a:solidFill>
            </a:endParaRPr>
          </a:p>
        </p:txBody>
      </p:sp>
      <p:sp>
        <p:nvSpPr>
          <p:cNvPr id="3" name="Text Placeholder 2">
            <a:extLst>
              <a:ext uri="{FF2B5EF4-FFF2-40B4-BE49-F238E27FC236}">
                <a16:creationId xmlns:a16="http://schemas.microsoft.com/office/drawing/2014/main" id="{1CA191E3-BAE3-4E17-811C-756758ECD85F}"/>
              </a:ext>
            </a:extLst>
          </p:cNvPr>
          <p:cNvSpPr>
            <a:spLocks noGrp="1"/>
          </p:cNvSpPr>
          <p:nvPr>
            <p:ph type="body" idx="1"/>
          </p:nvPr>
        </p:nvSpPr>
        <p:spPr/>
        <p:txBody>
          <a:bodyPr>
            <a:normAutofit fontScale="92500"/>
          </a:bodyPr>
          <a:lstStyle/>
          <a:p>
            <a:r>
              <a:rPr lang="en-US" sz="2400" dirty="0" err="1"/>
              <a:t>Soundtrap</a:t>
            </a:r>
            <a:r>
              <a:rPr lang="en-US" sz="2400" dirty="0"/>
              <a:t> self-contained soundscape sensor </a:t>
            </a:r>
            <a:r>
              <a:rPr lang="en-US" sz="2400" dirty="0">
                <a:solidFill>
                  <a:srgbClr val="00B050"/>
                </a:solidFill>
              </a:rPr>
              <a:t>integrated in the long noses</a:t>
            </a:r>
          </a:p>
          <a:p>
            <a:r>
              <a:rPr lang="en-US" sz="2400" dirty="0"/>
              <a:t>Inertial navigation (integration inside housing) </a:t>
            </a:r>
            <a:r>
              <a:rPr lang="en-US" sz="2400" dirty="0">
                <a:solidFill>
                  <a:srgbClr val="00B050"/>
                </a:solidFill>
              </a:rPr>
              <a:t>mounting design completed</a:t>
            </a:r>
          </a:p>
          <a:p>
            <a:r>
              <a:rPr lang="en-US" sz="2400" dirty="0"/>
              <a:t>Multibeam for mapping – working on data conversion for MB Systems- in process</a:t>
            </a:r>
          </a:p>
          <a:p>
            <a:r>
              <a:rPr lang="en-US" sz="2400" dirty="0"/>
              <a:t>Multi-channel low frequency diversity array (have hardware, for 400 km range receive only navigation pings, works with </a:t>
            </a:r>
            <a:r>
              <a:rPr lang="en-US" sz="2400" dirty="0">
                <a:solidFill>
                  <a:srgbClr val="FFC000"/>
                </a:solidFill>
              </a:rPr>
              <a:t>receiver</a:t>
            </a:r>
            <a:r>
              <a:rPr lang="en-US" sz="2400" dirty="0"/>
              <a:t>) </a:t>
            </a:r>
            <a:r>
              <a:rPr lang="en-US" sz="2400" dirty="0">
                <a:solidFill>
                  <a:srgbClr val="00B050"/>
                </a:solidFill>
              </a:rPr>
              <a:t>all hooks in place to integrate</a:t>
            </a:r>
          </a:p>
          <a:p>
            <a:r>
              <a:rPr lang="en-US" sz="2400" dirty="0"/>
              <a:t>Low-frequency </a:t>
            </a:r>
            <a:r>
              <a:rPr lang="en-US" sz="2400" dirty="0">
                <a:solidFill>
                  <a:srgbClr val="FFC000"/>
                </a:solidFill>
              </a:rPr>
              <a:t>receiver</a:t>
            </a:r>
            <a:r>
              <a:rPr lang="en-US" sz="2400" dirty="0"/>
              <a:t> for long distance navigation (hundreds of kilometers) </a:t>
            </a:r>
            <a:r>
              <a:rPr lang="en-US" sz="2400" dirty="0">
                <a:solidFill>
                  <a:srgbClr val="00B050"/>
                </a:solidFill>
              </a:rPr>
              <a:t>in hand</a:t>
            </a:r>
          </a:p>
          <a:p>
            <a:r>
              <a:rPr lang="en-US" sz="2400" dirty="0"/>
              <a:t>Chelsea </a:t>
            </a:r>
            <a:r>
              <a:rPr lang="en-US" sz="2400" dirty="0" err="1"/>
              <a:t>UviLux</a:t>
            </a:r>
            <a:r>
              <a:rPr lang="en-US" sz="2400" dirty="0"/>
              <a:t>- has a lower excitation (</a:t>
            </a:r>
            <a:r>
              <a:rPr lang="en-US" sz="2400" dirty="0" err="1"/>
              <a:t>SeaOWL</a:t>
            </a:r>
            <a:r>
              <a:rPr lang="en-US" sz="2400" dirty="0"/>
              <a:t>) wavelength, it gives you a clearer dissolved oil signal that can be discerned from natural </a:t>
            </a:r>
            <a:r>
              <a:rPr lang="en-US" sz="2400" dirty="0" err="1"/>
              <a:t>humic</a:t>
            </a:r>
            <a:r>
              <a:rPr lang="en-US" sz="2400" dirty="0"/>
              <a:t> DOM. (have sensor, integration lower priority, but compliments </a:t>
            </a:r>
            <a:r>
              <a:rPr lang="en-US" sz="2400" dirty="0" err="1"/>
              <a:t>SeaOWL</a:t>
            </a:r>
            <a:r>
              <a:rPr lang="en-US" sz="2400" dirty="0"/>
              <a:t>) </a:t>
            </a:r>
            <a:r>
              <a:rPr lang="en-US" sz="2400" dirty="0">
                <a:solidFill>
                  <a:srgbClr val="92D050"/>
                </a:solidFill>
              </a:rPr>
              <a:t>mechanical mounting complete</a:t>
            </a:r>
          </a:p>
          <a:p>
            <a:r>
              <a:rPr lang="en-US" sz="2400" dirty="0"/>
              <a:t>Upgrade to CTD/DO: </a:t>
            </a:r>
            <a:r>
              <a:rPr lang="en-US" sz="2400" dirty="0">
                <a:solidFill>
                  <a:srgbClr val="00B050"/>
                </a:solidFill>
              </a:rPr>
              <a:t>completed!</a:t>
            </a:r>
          </a:p>
          <a:p>
            <a:r>
              <a:rPr lang="en-US" sz="2400" dirty="0"/>
              <a:t>Backseat computer for more versatile control of sensor integration/new behaviors. </a:t>
            </a:r>
            <a:r>
              <a:rPr lang="en-US" sz="2400" dirty="0">
                <a:solidFill>
                  <a:srgbClr val="00B050"/>
                </a:solidFill>
              </a:rPr>
              <a:t>Integrated on Polaris </a:t>
            </a:r>
            <a:r>
              <a:rPr lang="en-US" sz="2400" dirty="0"/>
              <a:t>and testing underway!  ROS development underway and continues into YR8</a:t>
            </a:r>
          </a:p>
        </p:txBody>
      </p:sp>
      <p:sp>
        <p:nvSpPr>
          <p:cNvPr id="4" name="Rectangle 3">
            <a:extLst>
              <a:ext uri="{FF2B5EF4-FFF2-40B4-BE49-F238E27FC236}">
                <a16:creationId xmlns:a16="http://schemas.microsoft.com/office/drawing/2014/main" id="{2B5002C0-07B4-4955-976C-863659223CF8}"/>
              </a:ext>
            </a:extLst>
          </p:cNvPr>
          <p:cNvSpPr/>
          <p:nvPr/>
        </p:nvSpPr>
        <p:spPr>
          <a:xfrm>
            <a:off x="779352" y="-18477"/>
            <a:ext cx="5316648"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125806315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3179A4-7857-44BA-A005-17BA59A8B468}"/>
              </a:ext>
            </a:extLst>
          </p:cNvPr>
          <p:cNvSpPr/>
          <p:nvPr/>
        </p:nvSpPr>
        <p:spPr>
          <a:xfrm>
            <a:off x="1241128" y="0"/>
            <a:ext cx="5316648"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7 Annual Meeting 2-3 June 2021</a:t>
            </a:r>
          </a:p>
        </p:txBody>
      </p:sp>
      <p:sp>
        <p:nvSpPr>
          <p:cNvPr id="3" name="Rectangle 2">
            <a:extLst>
              <a:ext uri="{FF2B5EF4-FFF2-40B4-BE49-F238E27FC236}">
                <a16:creationId xmlns:a16="http://schemas.microsoft.com/office/drawing/2014/main" id="{B74107E8-E30F-48ED-8287-4D6D04CC0183}"/>
              </a:ext>
            </a:extLst>
          </p:cNvPr>
          <p:cNvSpPr/>
          <p:nvPr/>
        </p:nvSpPr>
        <p:spPr>
          <a:xfrm>
            <a:off x="81010" y="369332"/>
            <a:ext cx="12110989" cy="5262979"/>
          </a:xfrm>
          <a:prstGeom prst="rect">
            <a:avLst/>
          </a:prstGeom>
        </p:spPr>
        <p:txBody>
          <a:bodyPr wrap="square">
            <a:spAutoFit/>
          </a:bodyPr>
          <a:lstStyle/>
          <a:p>
            <a:r>
              <a:rPr lang="en-US" sz="2400" dirty="0">
                <a:solidFill>
                  <a:srgbClr val="FFFF00"/>
                </a:solidFill>
              </a:rPr>
              <a:t>Key Accomplishments</a:t>
            </a:r>
          </a:p>
          <a:p>
            <a:r>
              <a:rPr lang="en-US" sz="2400" dirty="0">
                <a:solidFill>
                  <a:srgbClr val="FFFF00"/>
                </a:solidFill>
              </a:rPr>
              <a:t>Where we have been: </a:t>
            </a:r>
          </a:p>
          <a:p>
            <a:pPr marL="742950" lvl="1" indent="-285750">
              <a:buFont typeface="Arial" panose="020B0604020202020204" pitchFamily="34" charset="0"/>
              <a:buChar char="•"/>
            </a:pPr>
            <a:r>
              <a:rPr lang="en-US" dirty="0">
                <a:solidFill>
                  <a:srgbClr val="00B050"/>
                </a:solidFill>
              </a:rPr>
              <a:t>MC20 surveys with R-100 and a </a:t>
            </a:r>
            <a:r>
              <a:rPr lang="en-US" dirty="0" err="1">
                <a:solidFill>
                  <a:srgbClr val="00B050"/>
                </a:solidFill>
              </a:rPr>
              <a:t>Seaowl</a:t>
            </a:r>
            <a:r>
              <a:rPr lang="en-US" dirty="0">
                <a:solidFill>
                  <a:srgbClr val="00B050"/>
                </a:solidFill>
              </a:rPr>
              <a:t> (2016)</a:t>
            </a:r>
          </a:p>
          <a:p>
            <a:pPr marL="742950" lvl="1" indent="-285750">
              <a:buFont typeface="Arial" panose="020B0604020202020204" pitchFamily="34" charset="0"/>
              <a:buChar char="•"/>
            </a:pPr>
            <a:r>
              <a:rPr lang="en-US" dirty="0">
                <a:solidFill>
                  <a:srgbClr val="00B050"/>
                </a:solidFill>
              </a:rPr>
              <a:t>Two dye demonstrations (Woods Hole (R-100) and Monterey (Polaris) </a:t>
            </a:r>
          </a:p>
          <a:p>
            <a:pPr marL="742950" lvl="1" indent="-285750">
              <a:buFont typeface="Arial" panose="020B0604020202020204" pitchFamily="34" charset="0"/>
              <a:buChar char="•"/>
            </a:pPr>
            <a:r>
              <a:rPr lang="en-US" dirty="0">
                <a:solidFill>
                  <a:srgbClr val="00B050"/>
                </a:solidFill>
              </a:rPr>
              <a:t>Built Polaris!</a:t>
            </a:r>
          </a:p>
          <a:p>
            <a:pPr marL="742950" lvl="1" indent="-285750">
              <a:buFont typeface="Arial" panose="020B0604020202020204" pitchFamily="34" charset="0"/>
              <a:buChar char="•"/>
            </a:pPr>
            <a:r>
              <a:rPr lang="en-US" dirty="0">
                <a:solidFill>
                  <a:srgbClr val="00B050"/>
                </a:solidFill>
              </a:rPr>
              <a:t>Ran two Santa Barbara Seeps experiments with Polaris</a:t>
            </a:r>
          </a:p>
          <a:p>
            <a:pPr marL="742950" lvl="1" indent="-285750">
              <a:buFont typeface="Arial" panose="020B0604020202020204" pitchFamily="34" charset="0"/>
              <a:buChar char="•"/>
            </a:pPr>
            <a:r>
              <a:rPr lang="en-US" dirty="0">
                <a:solidFill>
                  <a:srgbClr val="00B050"/>
                </a:solidFill>
              </a:rPr>
              <a:t>Developed three communications and docking buoys</a:t>
            </a:r>
          </a:p>
          <a:p>
            <a:pPr marL="742950" lvl="1" indent="-285750">
              <a:buFont typeface="Arial" panose="020B0604020202020204" pitchFamily="34" charset="0"/>
              <a:buChar char="•"/>
            </a:pPr>
            <a:r>
              <a:rPr lang="en-US" dirty="0">
                <a:solidFill>
                  <a:srgbClr val="00B050"/>
                </a:solidFill>
              </a:rPr>
              <a:t>Developed dynamic docking and homing capability for LRAUV</a:t>
            </a:r>
          </a:p>
          <a:p>
            <a:pPr marL="742950" lvl="1" indent="-285750">
              <a:buFont typeface="Arial" panose="020B0604020202020204" pitchFamily="34" charset="0"/>
              <a:buChar char="•"/>
            </a:pPr>
            <a:r>
              <a:rPr lang="en-US" dirty="0">
                <a:solidFill>
                  <a:srgbClr val="00B050"/>
                </a:solidFill>
              </a:rPr>
              <a:t>Ran first ever under-ice surveys in Bog Lake (2021)</a:t>
            </a:r>
          </a:p>
          <a:p>
            <a:pPr marL="742950" lvl="1" indent="-285750">
              <a:buFont typeface="Arial" panose="020B0604020202020204" pitchFamily="34" charset="0"/>
              <a:buChar char="•"/>
            </a:pPr>
            <a:r>
              <a:rPr lang="en-US" dirty="0">
                <a:solidFill>
                  <a:srgbClr val="00B050"/>
                </a:solidFill>
              </a:rPr>
              <a:t>Picked and launched Polaris from a USCG Jayhawk helicopter	</a:t>
            </a:r>
          </a:p>
          <a:p>
            <a:pPr marL="742950" lvl="1" indent="-285750">
              <a:buFont typeface="Arial" panose="020B0604020202020204" pitchFamily="34" charset="0"/>
              <a:buChar char="•"/>
            </a:pPr>
            <a:r>
              <a:rPr lang="en-US" dirty="0">
                <a:solidFill>
                  <a:srgbClr val="00B050"/>
                </a:solidFill>
              </a:rPr>
              <a:t>WHOI is fabricating a second platform, Stella with multi-mission capability and can operate and develop and manufacture LRAUV in house at WHOI!</a:t>
            </a:r>
          </a:p>
          <a:p>
            <a:pPr marL="742950" lvl="1" indent="-285750">
              <a:buFont typeface="Arial" panose="020B0604020202020204" pitchFamily="34" charset="0"/>
              <a:buChar char="•"/>
            </a:pPr>
            <a:r>
              <a:rPr lang="en-US" dirty="0">
                <a:solidFill>
                  <a:srgbClr val="00B050"/>
                </a:solidFill>
              </a:rPr>
              <a:t>Added a new bulkhead (9</a:t>
            </a:r>
            <a:r>
              <a:rPr lang="en-US" baseline="30000" dirty="0">
                <a:solidFill>
                  <a:srgbClr val="00B050"/>
                </a:solidFill>
              </a:rPr>
              <a:t>th</a:t>
            </a:r>
            <a:r>
              <a:rPr lang="en-US" dirty="0">
                <a:solidFill>
                  <a:srgbClr val="00B050"/>
                </a:solidFill>
              </a:rPr>
              <a:t>) connector for another sensor</a:t>
            </a:r>
          </a:p>
          <a:p>
            <a:pPr marL="742950" lvl="1" indent="-285750">
              <a:buFont typeface="Arial" panose="020B0604020202020204" pitchFamily="34" charset="0"/>
              <a:buChar char="•"/>
            </a:pPr>
            <a:r>
              <a:rPr lang="en-US" dirty="0">
                <a:solidFill>
                  <a:srgbClr val="00B050"/>
                </a:solidFill>
              </a:rPr>
              <a:t>Added backseat CPU for easier software and sensor development</a:t>
            </a:r>
          </a:p>
          <a:p>
            <a:pPr marL="742950" lvl="1" indent="-285750">
              <a:buFont typeface="Arial" panose="020B0604020202020204" pitchFamily="34" charset="0"/>
              <a:buChar char="•"/>
            </a:pPr>
            <a:r>
              <a:rPr lang="en-US" dirty="0">
                <a:solidFill>
                  <a:srgbClr val="00B050"/>
                </a:solidFill>
              </a:rPr>
              <a:t>Redesigned the antenna!  Tall for open ocean and stubby for under-ice.  Fully tested!</a:t>
            </a:r>
          </a:p>
          <a:p>
            <a:pPr marL="742950" lvl="1" indent="-285750">
              <a:buFont typeface="Arial" panose="020B0604020202020204" pitchFamily="34" charset="0"/>
              <a:buChar char="•"/>
            </a:pPr>
            <a:r>
              <a:rPr lang="en-US" dirty="0">
                <a:solidFill>
                  <a:srgbClr val="00B050"/>
                </a:solidFill>
              </a:rPr>
              <a:t>Proved we can run from shore to the shelf and back home (with a ship).  We completed a 265 km mission with 8 days of battery left in the tank!!!</a:t>
            </a:r>
          </a:p>
          <a:p>
            <a:pPr marL="742950" lvl="1" indent="-285750">
              <a:buFont typeface="Arial" panose="020B0604020202020204" pitchFamily="34" charset="0"/>
              <a:buChar char="•"/>
            </a:pPr>
            <a:r>
              <a:rPr lang="en-US">
                <a:solidFill>
                  <a:srgbClr val="00B050"/>
                </a:solidFill>
              </a:rPr>
              <a:t>Patent!</a:t>
            </a:r>
            <a:endParaRPr lang="en-US" dirty="0">
              <a:solidFill>
                <a:srgbClr val="00B050"/>
              </a:solidFill>
            </a:endParaRPr>
          </a:p>
        </p:txBody>
      </p:sp>
    </p:spTree>
    <p:extLst>
      <p:ext uri="{BB962C8B-B14F-4D97-AF65-F5344CB8AC3E}">
        <p14:creationId xmlns:p14="http://schemas.microsoft.com/office/powerpoint/2010/main" val="2262364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8CF9D7-1742-4BFB-93E0-69BE4D832E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8190" y="779624"/>
            <a:ext cx="2403810" cy="4569172"/>
          </a:xfrm>
          <a:prstGeom prst="rect">
            <a:avLst/>
          </a:prstGeom>
        </p:spPr>
      </p:pic>
      <p:pic>
        <p:nvPicPr>
          <p:cNvPr id="3" name="Picture 2">
            <a:extLst>
              <a:ext uri="{FF2B5EF4-FFF2-40B4-BE49-F238E27FC236}">
                <a16:creationId xmlns:a16="http://schemas.microsoft.com/office/drawing/2014/main" id="{2C76F08D-A412-4EC1-ABDA-E315B35751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2636" y="1743875"/>
            <a:ext cx="4039512" cy="3178349"/>
          </a:xfrm>
          <a:prstGeom prst="rect">
            <a:avLst/>
          </a:prstGeom>
        </p:spPr>
      </p:pic>
      <p:pic>
        <p:nvPicPr>
          <p:cNvPr id="4" name="Picture 3">
            <a:extLst>
              <a:ext uri="{FF2B5EF4-FFF2-40B4-BE49-F238E27FC236}">
                <a16:creationId xmlns:a16="http://schemas.microsoft.com/office/drawing/2014/main" id="{84904F52-3FC1-4C0F-8DF2-CAAD4374B7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393" y="1715253"/>
            <a:ext cx="5914731" cy="3206972"/>
          </a:xfrm>
          <a:prstGeom prst="rect">
            <a:avLst/>
          </a:prstGeom>
        </p:spPr>
      </p:pic>
      <p:sp>
        <p:nvSpPr>
          <p:cNvPr id="5" name="Rectangle 4">
            <a:extLst>
              <a:ext uri="{FF2B5EF4-FFF2-40B4-BE49-F238E27FC236}">
                <a16:creationId xmlns:a16="http://schemas.microsoft.com/office/drawing/2014/main" id="{2A2E4751-397D-4D33-85CA-6E3AADD794EE}"/>
              </a:ext>
            </a:extLst>
          </p:cNvPr>
          <p:cNvSpPr/>
          <p:nvPr/>
        </p:nvSpPr>
        <p:spPr>
          <a:xfrm>
            <a:off x="5125047" y="5221147"/>
            <a:ext cx="4395216" cy="923330"/>
          </a:xfrm>
          <a:prstGeom prst="rect">
            <a:avLst/>
          </a:prstGeom>
        </p:spPr>
        <p:txBody>
          <a:bodyPr wrap="square">
            <a:spAutoFit/>
          </a:bodyPr>
          <a:lstStyle/>
          <a:p>
            <a:r>
              <a:rPr lang="en-US" dirty="0"/>
              <a:t>188 km from Woods Hole shipwreck actively leaking oil….in LRAUV wheelhouse (Scott Lungren (NOAA)</a:t>
            </a:r>
          </a:p>
        </p:txBody>
      </p:sp>
      <p:sp>
        <p:nvSpPr>
          <p:cNvPr id="6" name="Rectangle 5">
            <a:extLst>
              <a:ext uri="{FF2B5EF4-FFF2-40B4-BE49-F238E27FC236}">
                <a16:creationId xmlns:a16="http://schemas.microsoft.com/office/drawing/2014/main" id="{820B5F8A-7288-425D-B454-E0C74080FDB1}"/>
              </a:ext>
            </a:extLst>
          </p:cNvPr>
          <p:cNvSpPr/>
          <p:nvPr/>
        </p:nvSpPr>
        <p:spPr>
          <a:xfrm>
            <a:off x="542544" y="623279"/>
            <a:ext cx="6096000" cy="830997"/>
          </a:xfrm>
          <a:prstGeom prst="rect">
            <a:avLst/>
          </a:prstGeom>
        </p:spPr>
        <p:txBody>
          <a:bodyPr>
            <a:spAutoFit/>
          </a:bodyPr>
          <a:lstStyle/>
          <a:p>
            <a:pPr marL="285750" indent="-285750">
              <a:buFont typeface="Arial" panose="020B0604020202020204" pitchFamily="34" charset="0"/>
              <a:buChar char="•"/>
            </a:pPr>
            <a:r>
              <a:rPr lang="en-US" sz="2400" dirty="0">
                <a:solidFill>
                  <a:srgbClr val="00B050"/>
                </a:solidFill>
              </a:rPr>
              <a:t>Overview of over-the-horizon mission – </a:t>
            </a:r>
            <a:r>
              <a:rPr lang="en-US" sz="2400" dirty="0" err="1">
                <a:solidFill>
                  <a:srgbClr val="00B050"/>
                </a:solidFill>
              </a:rPr>
              <a:t>Shipless</a:t>
            </a:r>
            <a:r>
              <a:rPr lang="en-US" sz="2400" dirty="0">
                <a:solidFill>
                  <a:srgbClr val="00B050"/>
                </a:solidFill>
              </a:rPr>
              <a:t> Operations</a:t>
            </a:r>
          </a:p>
        </p:txBody>
      </p:sp>
      <p:sp>
        <p:nvSpPr>
          <p:cNvPr id="7" name="Rectangle 6">
            <a:extLst>
              <a:ext uri="{FF2B5EF4-FFF2-40B4-BE49-F238E27FC236}">
                <a16:creationId xmlns:a16="http://schemas.microsoft.com/office/drawing/2014/main" id="{EDB2AC61-6A4A-41BE-BACB-43F62E908EFE}"/>
              </a:ext>
            </a:extLst>
          </p:cNvPr>
          <p:cNvSpPr/>
          <p:nvPr/>
        </p:nvSpPr>
        <p:spPr>
          <a:xfrm>
            <a:off x="932220" y="21592"/>
            <a:ext cx="5316648"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3177621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E49D84-21CA-450D-AA34-B4698705C262}"/>
              </a:ext>
            </a:extLst>
          </p:cNvPr>
          <p:cNvSpPr/>
          <p:nvPr/>
        </p:nvSpPr>
        <p:spPr>
          <a:xfrm>
            <a:off x="-54864" y="235220"/>
            <a:ext cx="9040368" cy="6001643"/>
          </a:xfrm>
          <a:prstGeom prst="rect">
            <a:avLst/>
          </a:prstGeom>
        </p:spPr>
        <p:txBody>
          <a:bodyPr wrap="square">
            <a:spAutoFit/>
          </a:bodyPr>
          <a:lstStyle/>
          <a:p>
            <a:r>
              <a:rPr lang="en-US" sz="2400" dirty="0">
                <a:solidFill>
                  <a:srgbClr val="FFFF00"/>
                </a:solidFill>
              </a:rPr>
              <a:t>Where we are at:</a:t>
            </a:r>
          </a:p>
          <a:p>
            <a:endParaRPr lang="en-US" sz="2400" dirty="0">
              <a:solidFill>
                <a:srgbClr val="FFFF00"/>
              </a:solidFill>
            </a:endParaRPr>
          </a:p>
          <a:p>
            <a:pPr marL="800100" lvl="1" indent="-342900">
              <a:buFont typeface="Arial" panose="020B0604020202020204" pitchFamily="34" charset="0"/>
              <a:buChar char="•"/>
            </a:pPr>
            <a:r>
              <a:rPr lang="en-US" sz="2400" dirty="0">
                <a:solidFill>
                  <a:srgbClr val="FFFF00"/>
                </a:solidFill>
              </a:rPr>
              <a:t>Developing LBL (currently being testing)</a:t>
            </a:r>
          </a:p>
          <a:p>
            <a:pPr marL="800100" lvl="1" indent="-342900">
              <a:buFont typeface="Arial" panose="020B0604020202020204" pitchFamily="34" charset="0"/>
              <a:buChar char="•"/>
            </a:pPr>
            <a:r>
              <a:rPr lang="en-US" sz="2400" dirty="0">
                <a:solidFill>
                  <a:srgbClr val="FFFF00"/>
                </a:solidFill>
              </a:rPr>
              <a:t>Integrating multibeam</a:t>
            </a:r>
          </a:p>
          <a:p>
            <a:pPr marL="800100" lvl="1" indent="-342900">
              <a:buFont typeface="Arial" panose="020B0604020202020204" pitchFamily="34" charset="0"/>
              <a:buChar char="•"/>
            </a:pPr>
            <a:r>
              <a:rPr lang="en-US" sz="2400" dirty="0">
                <a:solidFill>
                  <a:srgbClr val="FFFF00"/>
                </a:solidFill>
              </a:rPr>
              <a:t>Building Stella and systems</a:t>
            </a:r>
          </a:p>
          <a:p>
            <a:pPr marL="800100" lvl="1" indent="-342900">
              <a:buFont typeface="Arial" panose="020B0604020202020204" pitchFamily="34" charset="0"/>
              <a:buChar char="•"/>
            </a:pPr>
            <a:r>
              <a:rPr lang="en-US" sz="2400" dirty="0">
                <a:solidFill>
                  <a:srgbClr val="FFFF00"/>
                </a:solidFill>
              </a:rPr>
              <a:t>Refining docking (extreme cold tolerant gearbox)</a:t>
            </a:r>
          </a:p>
          <a:p>
            <a:pPr marL="800100" lvl="1" indent="-342900">
              <a:buFont typeface="Arial" panose="020B0604020202020204" pitchFamily="34" charset="0"/>
              <a:buChar char="•"/>
            </a:pPr>
            <a:r>
              <a:rPr lang="en-US" sz="2400" dirty="0">
                <a:solidFill>
                  <a:srgbClr val="FFFF00"/>
                </a:solidFill>
              </a:rPr>
              <a:t>Developing onboard sim mission for plume tracking tests</a:t>
            </a:r>
          </a:p>
          <a:p>
            <a:pPr marL="800100" lvl="1" indent="-342900">
              <a:buFont typeface="Arial" panose="020B0604020202020204" pitchFamily="34" charset="0"/>
              <a:buChar char="•"/>
            </a:pPr>
            <a:r>
              <a:rPr lang="en-US" sz="2400" dirty="0">
                <a:solidFill>
                  <a:srgbClr val="FFFF00"/>
                </a:solidFill>
              </a:rPr>
              <a:t>Updating plume tracking algorithm</a:t>
            </a:r>
          </a:p>
          <a:p>
            <a:pPr marL="800100" lvl="1" indent="-342900">
              <a:buFont typeface="Arial" panose="020B0604020202020204" pitchFamily="34" charset="0"/>
              <a:buChar char="•"/>
            </a:pPr>
            <a:r>
              <a:rPr lang="en-US" sz="2400" dirty="0">
                <a:solidFill>
                  <a:srgbClr val="FFFF00"/>
                </a:solidFill>
              </a:rPr>
              <a:t>Building second docking nose (for Stella)</a:t>
            </a:r>
          </a:p>
          <a:p>
            <a:pPr marL="800100" lvl="1" indent="-342900">
              <a:buFont typeface="Arial" panose="020B0604020202020204" pitchFamily="34" charset="0"/>
              <a:buChar char="•"/>
            </a:pPr>
            <a:r>
              <a:rPr lang="en-US" sz="2400" dirty="0">
                <a:solidFill>
                  <a:srgbClr val="FFFF00"/>
                </a:solidFill>
              </a:rPr>
              <a:t>Designing bracketry for new ADCP and IMU configuration ( in shop)</a:t>
            </a:r>
          </a:p>
          <a:p>
            <a:pPr marL="800100" lvl="1" indent="-342900">
              <a:buFont typeface="Arial" panose="020B0604020202020204" pitchFamily="34" charset="0"/>
              <a:buChar char="•"/>
            </a:pPr>
            <a:r>
              <a:rPr lang="en-US" sz="2400" dirty="0">
                <a:solidFill>
                  <a:srgbClr val="FFFF00"/>
                </a:solidFill>
              </a:rPr>
              <a:t>Working on software for GPS, time, timing (1 PPS), for IMU and sonar, new PIC board</a:t>
            </a:r>
          </a:p>
          <a:p>
            <a:pPr marL="800100" lvl="1" indent="-342900">
              <a:buFont typeface="Arial" panose="020B0604020202020204" pitchFamily="34" charset="0"/>
              <a:buChar char="•"/>
            </a:pPr>
            <a:r>
              <a:rPr lang="en-US" sz="2400" dirty="0">
                <a:solidFill>
                  <a:srgbClr val="FFFF00"/>
                </a:solidFill>
              </a:rPr>
              <a:t>All updated wiring for new sensors and config</a:t>
            </a:r>
          </a:p>
          <a:p>
            <a:pPr marL="800100" lvl="1" indent="-342900">
              <a:buFont typeface="Arial" panose="020B0604020202020204" pitchFamily="34" charset="0"/>
              <a:buChar char="•"/>
            </a:pPr>
            <a:r>
              <a:rPr lang="en-US" sz="2400" dirty="0">
                <a:solidFill>
                  <a:srgbClr val="FFFF00"/>
                </a:solidFill>
              </a:rPr>
              <a:t>Building vehicle in a box (for rapid testing)</a:t>
            </a:r>
          </a:p>
          <a:p>
            <a:pPr marL="800100" lvl="1" indent="-342900">
              <a:buFont typeface="Arial" panose="020B0604020202020204" pitchFamily="34" charset="0"/>
              <a:buChar char="•"/>
            </a:pPr>
            <a:endParaRPr lang="en-US" sz="2400" dirty="0">
              <a:solidFill>
                <a:srgbClr val="FFFF00"/>
              </a:solidFill>
            </a:endParaRPr>
          </a:p>
        </p:txBody>
      </p:sp>
      <p:sp>
        <p:nvSpPr>
          <p:cNvPr id="3" name="Rectangle 2">
            <a:extLst>
              <a:ext uri="{FF2B5EF4-FFF2-40B4-BE49-F238E27FC236}">
                <a16:creationId xmlns:a16="http://schemas.microsoft.com/office/drawing/2014/main" id="{6330F491-4073-41D8-83E3-43AEDB15CD1C}"/>
              </a:ext>
            </a:extLst>
          </p:cNvPr>
          <p:cNvSpPr/>
          <p:nvPr/>
        </p:nvSpPr>
        <p:spPr>
          <a:xfrm>
            <a:off x="1253827" y="0"/>
            <a:ext cx="5316648"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7 Annual Meeting 2-3 June 2021</a:t>
            </a:r>
          </a:p>
        </p:txBody>
      </p:sp>
      <p:pic>
        <p:nvPicPr>
          <p:cNvPr id="5" name="Picture 4">
            <a:extLst>
              <a:ext uri="{FF2B5EF4-FFF2-40B4-BE49-F238E27FC236}">
                <a16:creationId xmlns:a16="http://schemas.microsoft.com/office/drawing/2014/main" id="{ABEE2583-46AF-489F-A668-30CEB271F3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62728" y="-51784"/>
            <a:ext cx="4029272" cy="2540240"/>
          </a:xfrm>
          <a:prstGeom prst="rect">
            <a:avLst/>
          </a:prstGeom>
        </p:spPr>
      </p:pic>
      <p:pic>
        <p:nvPicPr>
          <p:cNvPr id="9" name="Picture 8">
            <a:extLst>
              <a:ext uri="{FF2B5EF4-FFF2-40B4-BE49-F238E27FC236}">
                <a16:creationId xmlns:a16="http://schemas.microsoft.com/office/drawing/2014/main" id="{CBE7F4C0-F1EA-4F55-900A-3C044F6507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30344" y="2488456"/>
            <a:ext cx="3808094" cy="2540241"/>
          </a:xfrm>
          <a:prstGeom prst="rect">
            <a:avLst/>
          </a:prstGeom>
        </p:spPr>
      </p:pic>
      <p:pic>
        <p:nvPicPr>
          <p:cNvPr id="13" name="Picture 12">
            <a:extLst>
              <a:ext uri="{FF2B5EF4-FFF2-40B4-BE49-F238E27FC236}">
                <a16:creationId xmlns:a16="http://schemas.microsoft.com/office/drawing/2014/main" id="{62CE96EE-E7EF-4C64-AB3A-4DF3C74182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3293" y="4670964"/>
            <a:ext cx="2951564" cy="2187036"/>
          </a:xfrm>
          <a:prstGeom prst="rect">
            <a:avLst/>
          </a:prstGeom>
        </p:spPr>
      </p:pic>
    </p:spTree>
    <p:extLst>
      <p:ext uri="{BB962C8B-B14F-4D97-AF65-F5344CB8AC3E}">
        <p14:creationId xmlns:p14="http://schemas.microsoft.com/office/powerpoint/2010/main" val="2410961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35D127-C198-4B4D-8C8C-2C7DA5A8022C}"/>
              </a:ext>
            </a:extLst>
          </p:cNvPr>
          <p:cNvSpPr/>
          <p:nvPr/>
        </p:nvSpPr>
        <p:spPr>
          <a:xfrm>
            <a:off x="757662" y="370916"/>
            <a:ext cx="10944246" cy="3477875"/>
          </a:xfrm>
          <a:prstGeom prst="rect">
            <a:avLst/>
          </a:prstGeom>
        </p:spPr>
        <p:txBody>
          <a:bodyPr wrap="square">
            <a:spAutoFit/>
          </a:bodyPr>
          <a:lstStyle/>
          <a:p>
            <a:r>
              <a:rPr lang="en-US" sz="2800" dirty="0">
                <a:solidFill>
                  <a:srgbClr val="FFFF00"/>
                </a:solidFill>
              </a:rPr>
              <a:t>Where we are going:</a:t>
            </a:r>
          </a:p>
          <a:p>
            <a:endParaRPr lang="en-US" sz="2400" dirty="0">
              <a:solidFill>
                <a:srgbClr val="FFFF00"/>
              </a:solidFill>
            </a:endParaRPr>
          </a:p>
          <a:p>
            <a:pPr marL="800100" lvl="1" indent="-342900">
              <a:buFont typeface="Arial" panose="020B0604020202020204" pitchFamily="34" charset="0"/>
              <a:buChar char="•"/>
            </a:pPr>
            <a:r>
              <a:rPr lang="en-US" sz="2400" dirty="0">
                <a:solidFill>
                  <a:srgbClr val="FFFF00"/>
                </a:solidFill>
              </a:rPr>
              <a:t>Two LRAUV vehicles with four nose configurations:</a:t>
            </a:r>
          </a:p>
          <a:p>
            <a:pPr marL="1371600" lvl="2" indent="-457200">
              <a:buFont typeface="+mj-lt"/>
              <a:buAutoNum type="arabicPeriod"/>
            </a:pPr>
            <a:r>
              <a:rPr lang="en-US" sz="2400" dirty="0">
                <a:solidFill>
                  <a:srgbClr val="FFFF00"/>
                </a:solidFill>
              </a:rPr>
              <a:t>Open water science standard sensors, tall antenna, Chelsea UV, Soundscape</a:t>
            </a:r>
          </a:p>
          <a:p>
            <a:pPr marL="1371600" lvl="2" indent="-457200">
              <a:buFont typeface="+mj-lt"/>
              <a:buAutoNum type="arabicPeriod"/>
            </a:pPr>
            <a:r>
              <a:rPr lang="en-US" sz="2400" dirty="0">
                <a:solidFill>
                  <a:srgbClr val="FFFF00"/>
                </a:solidFill>
              </a:rPr>
              <a:t>LR under-ice with </a:t>
            </a:r>
            <a:r>
              <a:rPr lang="en-US" sz="2400" dirty="0" err="1">
                <a:solidFill>
                  <a:srgbClr val="FFFF00"/>
                </a:solidFill>
              </a:rPr>
              <a:t>Whiskerbox</a:t>
            </a:r>
            <a:r>
              <a:rPr lang="en-US" sz="2400" dirty="0">
                <a:solidFill>
                  <a:srgbClr val="FFFF00"/>
                </a:solidFill>
              </a:rPr>
              <a:t>, DUSBL, short antenna, Chelsea UV, </a:t>
            </a:r>
            <a:r>
              <a:rPr lang="en-US" sz="2400" dirty="0" err="1">
                <a:solidFill>
                  <a:srgbClr val="FFFF00"/>
                </a:solidFill>
              </a:rPr>
              <a:t>Avi</a:t>
            </a:r>
            <a:r>
              <a:rPr lang="en-US" sz="2400" dirty="0">
                <a:solidFill>
                  <a:srgbClr val="FFFF00"/>
                </a:solidFill>
              </a:rPr>
              <a:t>-beacon with room for camera, 900 Hz A-Nav</a:t>
            </a:r>
          </a:p>
          <a:p>
            <a:pPr marL="1371600" lvl="2" indent="-457200">
              <a:buFont typeface="+mj-lt"/>
              <a:buAutoNum type="arabicPeriod"/>
            </a:pPr>
            <a:r>
              <a:rPr lang="en-US" sz="2400" dirty="0">
                <a:solidFill>
                  <a:srgbClr val="FFFF00"/>
                </a:solidFill>
              </a:rPr>
              <a:t>Under-ice mapping, </a:t>
            </a:r>
            <a:r>
              <a:rPr lang="en-US" sz="2400" dirty="0" err="1">
                <a:solidFill>
                  <a:srgbClr val="FFFF00"/>
                </a:solidFill>
              </a:rPr>
              <a:t>Whiskerbox</a:t>
            </a:r>
            <a:r>
              <a:rPr lang="en-US" sz="2400" dirty="0">
                <a:solidFill>
                  <a:srgbClr val="FFFF00"/>
                </a:solidFill>
              </a:rPr>
              <a:t>, DUSBL, Multibeam, INS, short antenna, 900 Hz A-Nav, </a:t>
            </a:r>
            <a:r>
              <a:rPr lang="en-US" sz="2400" dirty="0" err="1">
                <a:solidFill>
                  <a:srgbClr val="FFFF00"/>
                </a:solidFill>
              </a:rPr>
              <a:t>Avi</a:t>
            </a:r>
            <a:r>
              <a:rPr lang="en-US" sz="2400" dirty="0">
                <a:solidFill>
                  <a:srgbClr val="FFFF00"/>
                </a:solidFill>
              </a:rPr>
              <a:t> Beacon</a:t>
            </a:r>
          </a:p>
          <a:p>
            <a:pPr marL="1371600" lvl="2" indent="-457200">
              <a:buFont typeface="+mj-lt"/>
              <a:buAutoNum type="arabicPeriod"/>
            </a:pPr>
            <a:r>
              <a:rPr lang="en-US" sz="2400" dirty="0">
                <a:solidFill>
                  <a:srgbClr val="FFFF00"/>
                </a:solidFill>
              </a:rPr>
              <a:t>Seafloor mapping, Multibeam, INS, tall antenna, soundscape</a:t>
            </a:r>
            <a:endParaRPr lang="en-US" sz="2400" dirty="0"/>
          </a:p>
        </p:txBody>
      </p:sp>
      <p:sp>
        <p:nvSpPr>
          <p:cNvPr id="3" name="Rectangle 2">
            <a:extLst>
              <a:ext uri="{FF2B5EF4-FFF2-40B4-BE49-F238E27FC236}">
                <a16:creationId xmlns:a16="http://schemas.microsoft.com/office/drawing/2014/main" id="{9BB5C41A-C4A7-456F-8593-2FC4FDFD102C}"/>
              </a:ext>
            </a:extLst>
          </p:cNvPr>
          <p:cNvSpPr/>
          <p:nvPr/>
        </p:nvSpPr>
        <p:spPr>
          <a:xfrm>
            <a:off x="913137" y="0"/>
            <a:ext cx="5316648"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7 Annual Meeting 2-3 June 2021</a:t>
            </a:r>
          </a:p>
        </p:txBody>
      </p:sp>
      <p:pic>
        <p:nvPicPr>
          <p:cNvPr id="5" name="Picture 4">
            <a:extLst>
              <a:ext uri="{FF2B5EF4-FFF2-40B4-BE49-F238E27FC236}">
                <a16:creationId xmlns:a16="http://schemas.microsoft.com/office/drawing/2014/main" id="{7E29F446-CAD5-4AC1-99B2-5B57855CE5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5350" y="3785652"/>
            <a:ext cx="5823171" cy="3046520"/>
          </a:xfrm>
          <a:prstGeom prst="rect">
            <a:avLst/>
          </a:prstGeom>
        </p:spPr>
      </p:pic>
    </p:spTree>
    <p:extLst>
      <p:ext uri="{BB962C8B-B14F-4D97-AF65-F5344CB8AC3E}">
        <p14:creationId xmlns:p14="http://schemas.microsoft.com/office/powerpoint/2010/main" val="1749530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E5B7A-FADC-48EA-9718-093A44E6E333}"/>
              </a:ext>
            </a:extLst>
          </p:cNvPr>
          <p:cNvSpPr>
            <a:spLocks noGrp="1"/>
          </p:cNvSpPr>
          <p:nvPr>
            <p:ph type="title"/>
          </p:nvPr>
        </p:nvSpPr>
        <p:spPr>
          <a:xfrm>
            <a:off x="467386" y="374287"/>
            <a:ext cx="7886700" cy="445295"/>
          </a:xfrm>
        </p:spPr>
        <p:txBody>
          <a:bodyPr>
            <a:noAutofit/>
          </a:bodyPr>
          <a:lstStyle/>
          <a:p>
            <a:r>
              <a:rPr lang="en-US" sz="3600" i="1" dirty="0">
                <a:solidFill>
                  <a:srgbClr val="FFC000"/>
                </a:solidFill>
                <a:latin typeface="Red hat"/>
              </a:rPr>
              <a:t>Polaris</a:t>
            </a:r>
            <a:r>
              <a:rPr lang="en-US" sz="3600" dirty="0">
                <a:latin typeface="Red hat"/>
              </a:rPr>
              <a:t> </a:t>
            </a:r>
            <a:r>
              <a:rPr lang="en-US" sz="3600" dirty="0">
                <a:solidFill>
                  <a:srgbClr val="FFC000"/>
                </a:solidFill>
                <a:latin typeface="Red hat"/>
              </a:rPr>
              <a:t>nose including multibeam</a:t>
            </a:r>
          </a:p>
        </p:txBody>
      </p:sp>
      <p:pic>
        <p:nvPicPr>
          <p:cNvPr id="7" name="LRAUV.tiff" descr="LRAUV.tiff">
            <a:extLst>
              <a:ext uri="{FF2B5EF4-FFF2-40B4-BE49-F238E27FC236}">
                <a16:creationId xmlns:a16="http://schemas.microsoft.com/office/drawing/2014/main" id="{C5EC26F5-2A07-4691-A6AB-B505523BCA0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9427029" y="1"/>
            <a:ext cx="1240971" cy="897602"/>
          </a:xfrm>
          <a:prstGeom prst="rect">
            <a:avLst/>
          </a:prstGeom>
          <a:ln w="12700">
            <a:miter lim="400000"/>
          </a:ln>
        </p:spPr>
      </p:pic>
      <p:pic>
        <p:nvPicPr>
          <p:cNvPr id="8" name="Picture 2" descr="https://2wdl972dwj5viwpdm3ates4e-wpengine.netdna-ssl.com/wp-content/uploads/2020/03/Sonic-2020-Swathe-Services-Medway-Port-UK-7.jpg">
            <a:extLst>
              <a:ext uri="{FF2B5EF4-FFF2-40B4-BE49-F238E27FC236}">
                <a16:creationId xmlns:a16="http://schemas.microsoft.com/office/drawing/2014/main" id="{91C461F3-BE0F-445D-B1E9-28C84160937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52488" y="3190614"/>
            <a:ext cx="5098919" cy="269428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E6E1C69-7816-44F4-AC34-2B4C69FC2CC5}"/>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766884" y="1009153"/>
            <a:ext cx="3988114" cy="2000789"/>
          </a:xfrm>
          <a:prstGeom prst="rect">
            <a:avLst/>
          </a:prstGeom>
        </p:spPr>
      </p:pic>
      <p:pic>
        <p:nvPicPr>
          <p:cNvPr id="11" name="Content Placeholder 10">
            <a:extLst>
              <a:ext uri="{FF2B5EF4-FFF2-40B4-BE49-F238E27FC236}">
                <a16:creationId xmlns:a16="http://schemas.microsoft.com/office/drawing/2014/main" id="{CDE9C36C-F400-4DC6-8D40-0FA0027112FD}"/>
              </a:ext>
            </a:extLst>
          </p:cNvPr>
          <p:cNvPicPr>
            <a:picLocks noGrp="1" noChangeAspect="1"/>
          </p:cNvPicPr>
          <p:nvPr>
            <p:ph idx="1"/>
          </p:nvPr>
        </p:nvPicPr>
        <p:blipFill>
          <a:blip r:embed="rId6" cstate="print">
            <a:extLst>
              <a:ext uri="{28A0092B-C50C-407E-A947-70E740481C1C}">
                <a14:useLocalDpi xmlns:a14="http://schemas.microsoft.com/office/drawing/2010/main"/>
              </a:ext>
            </a:extLst>
          </a:blip>
          <a:stretch>
            <a:fillRect/>
          </a:stretch>
        </p:blipFill>
        <p:spPr>
          <a:xfrm>
            <a:off x="7766884" y="3190614"/>
            <a:ext cx="4069913" cy="3275530"/>
          </a:xfrm>
          <a:prstGeom prst="rect">
            <a:avLst/>
          </a:prstGeom>
        </p:spPr>
      </p:pic>
      <p:sp>
        <p:nvSpPr>
          <p:cNvPr id="12" name="TextBox 11">
            <a:extLst>
              <a:ext uri="{FF2B5EF4-FFF2-40B4-BE49-F238E27FC236}">
                <a16:creationId xmlns:a16="http://schemas.microsoft.com/office/drawing/2014/main" id="{53B818F1-DCE1-4D5C-ADDB-498558618B64}"/>
              </a:ext>
            </a:extLst>
          </p:cNvPr>
          <p:cNvSpPr txBox="1"/>
          <p:nvPr/>
        </p:nvSpPr>
        <p:spPr>
          <a:xfrm>
            <a:off x="6159887" y="-12863"/>
            <a:ext cx="3641953" cy="461665"/>
          </a:xfrm>
          <a:prstGeom prst="rect">
            <a:avLst/>
          </a:prstGeom>
          <a:noFill/>
        </p:spPr>
        <p:txBody>
          <a:bodyPr wrap="square" rtlCol="0">
            <a:spAutoFit/>
          </a:bodyPr>
          <a:lstStyle/>
          <a:p>
            <a:r>
              <a:rPr lang="en-US" sz="2400" dirty="0">
                <a:latin typeface="Red hat"/>
              </a:rPr>
              <a:t>Multi-mission capability</a:t>
            </a:r>
          </a:p>
        </p:txBody>
      </p:sp>
      <p:sp>
        <p:nvSpPr>
          <p:cNvPr id="3" name="TextBox 2">
            <a:extLst>
              <a:ext uri="{FF2B5EF4-FFF2-40B4-BE49-F238E27FC236}">
                <a16:creationId xmlns:a16="http://schemas.microsoft.com/office/drawing/2014/main" id="{6FCBA689-51A9-4DDA-92FC-F566BE7DF57F}"/>
              </a:ext>
            </a:extLst>
          </p:cNvPr>
          <p:cNvSpPr txBox="1"/>
          <p:nvPr/>
        </p:nvSpPr>
        <p:spPr>
          <a:xfrm>
            <a:off x="572877" y="1251622"/>
            <a:ext cx="5875663" cy="1938992"/>
          </a:xfrm>
          <a:prstGeom prst="rect">
            <a:avLst/>
          </a:prstGeom>
          <a:noFill/>
        </p:spPr>
        <p:txBody>
          <a:bodyPr wrap="square" rtlCol="0">
            <a:spAutoFit/>
          </a:bodyPr>
          <a:lstStyle/>
          <a:p>
            <a:pPr marL="285750" indent="-285750">
              <a:buFont typeface="Arial" panose="020B0604020202020204" pitchFamily="34" charset="0"/>
              <a:buChar char="•"/>
            </a:pPr>
            <a:r>
              <a:rPr lang="en-US" sz="2400" dirty="0"/>
              <a:t>Seafloor mapping</a:t>
            </a:r>
          </a:p>
          <a:p>
            <a:pPr marL="285750" indent="-285750">
              <a:buFont typeface="Arial" panose="020B0604020202020204" pitchFamily="34" charset="0"/>
              <a:buChar char="•"/>
            </a:pPr>
            <a:r>
              <a:rPr lang="en-US" sz="2400" dirty="0"/>
              <a:t>Bathy charts</a:t>
            </a:r>
          </a:p>
          <a:p>
            <a:pPr marL="285750" indent="-285750">
              <a:buFont typeface="Arial" panose="020B0604020202020204" pitchFamily="34" charset="0"/>
              <a:buChar char="•"/>
            </a:pPr>
            <a:r>
              <a:rPr lang="en-US" sz="2400" dirty="0"/>
              <a:t>Shipwreck search/map</a:t>
            </a:r>
          </a:p>
          <a:p>
            <a:pPr marL="285750" indent="-285750">
              <a:buFont typeface="Arial" panose="020B0604020202020204" pitchFamily="34" charset="0"/>
              <a:buChar char="•"/>
            </a:pPr>
            <a:r>
              <a:rPr lang="en-US" sz="2400" dirty="0"/>
              <a:t>Under-ice and glacier mapping</a:t>
            </a:r>
          </a:p>
          <a:p>
            <a:pPr marL="285750" indent="-285750">
              <a:buFont typeface="Arial" panose="020B0604020202020204" pitchFamily="34" charset="0"/>
              <a:buChar char="•"/>
            </a:pPr>
            <a:r>
              <a:rPr lang="en-US" sz="2400" dirty="0"/>
              <a:t>Under-ice and in water oil/gas detection</a:t>
            </a:r>
          </a:p>
        </p:txBody>
      </p:sp>
    </p:spTree>
    <p:extLst>
      <p:ext uri="{BB962C8B-B14F-4D97-AF65-F5344CB8AC3E}">
        <p14:creationId xmlns:p14="http://schemas.microsoft.com/office/powerpoint/2010/main" val="3758235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605BD4-E9CE-4AD9-B077-EF17CEF61309}"/>
              </a:ext>
            </a:extLst>
          </p:cNvPr>
          <p:cNvSpPr/>
          <p:nvPr/>
        </p:nvSpPr>
        <p:spPr>
          <a:xfrm>
            <a:off x="614963" y="0"/>
            <a:ext cx="5316648"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7 Annual Meeting 2-3 June 2021</a:t>
            </a:r>
          </a:p>
        </p:txBody>
      </p:sp>
      <p:sp>
        <p:nvSpPr>
          <p:cNvPr id="3" name="Rectangle 2">
            <a:extLst>
              <a:ext uri="{FF2B5EF4-FFF2-40B4-BE49-F238E27FC236}">
                <a16:creationId xmlns:a16="http://schemas.microsoft.com/office/drawing/2014/main" id="{AE49F32A-CEF1-40AA-BC96-88AA17BC611A}"/>
              </a:ext>
            </a:extLst>
          </p:cNvPr>
          <p:cNvSpPr/>
          <p:nvPr/>
        </p:nvSpPr>
        <p:spPr>
          <a:xfrm>
            <a:off x="1" y="369332"/>
            <a:ext cx="6788426" cy="4647426"/>
          </a:xfrm>
          <a:prstGeom prst="rect">
            <a:avLst/>
          </a:prstGeom>
        </p:spPr>
        <p:txBody>
          <a:bodyPr wrap="square">
            <a:spAutoFit/>
          </a:bodyPr>
          <a:lstStyle/>
          <a:p>
            <a:r>
              <a:rPr lang="en-US" sz="2800" dirty="0">
                <a:solidFill>
                  <a:srgbClr val="FFFF00"/>
                </a:solidFill>
              </a:rPr>
              <a:t>Where we are going: Growing Applications!</a:t>
            </a:r>
          </a:p>
          <a:p>
            <a:endParaRPr lang="en-US" sz="2800" dirty="0">
              <a:solidFill>
                <a:srgbClr val="FFFF00"/>
              </a:solidFill>
            </a:endParaRPr>
          </a:p>
          <a:p>
            <a:pPr marL="914400" lvl="1" indent="-457200">
              <a:buFont typeface="Arial" panose="020B0604020202020204" pitchFamily="34" charset="0"/>
              <a:buChar char="•"/>
            </a:pPr>
            <a:r>
              <a:rPr lang="en-US" sz="2400" dirty="0">
                <a:solidFill>
                  <a:srgbClr val="FFFF00"/>
                </a:solidFill>
              </a:rPr>
              <a:t>Fly away capability with rapid response for oil spills, sunken ships (etc.), pipe leaks, seafloor mapping, habitat monitoring, measuring soundscapes (weather, whales, etc.), long-range </a:t>
            </a:r>
            <a:r>
              <a:rPr lang="en-US" sz="2400" dirty="0" err="1">
                <a:solidFill>
                  <a:srgbClr val="FFFF00"/>
                </a:solidFill>
              </a:rPr>
              <a:t>shipless</a:t>
            </a:r>
            <a:r>
              <a:rPr lang="en-US" sz="2400" dirty="0">
                <a:solidFill>
                  <a:srgbClr val="FFFF00"/>
                </a:solidFill>
              </a:rPr>
              <a:t> surveys, open ocean, fresh water and under-ice capabilities over-the-horizon data relay, 24/7 operator response</a:t>
            </a:r>
          </a:p>
          <a:p>
            <a:pPr marL="914400" lvl="1" indent="-457200">
              <a:buFont typeface="Arial" panose="020B0604020202020204" pitchFamily="34" charset="0"/>
              <a:buChar char="•"/>
            </a:pPr>
            <a:r>
              <a:rPr lang="en-US" sz="2400" dirty="0">
                <a:solidFill>
                  <a:srgbClr val="FFFF00"/>
                </a:solidFill>
              </a:rPr>
              <a:t>Center of Expertise</a:t>
            </a:r>
          </a:p>
          <a:p>
            <a:pPr marL="914400" lvl="1" indent="-457200">
              <a:buFont typeface="Arial" panose="020B0604020202020204" pitchFamily="34" charset="0"/>
              <a:buChar char="•"/>
            </a:pPr>
            <a:r>
              <a:rPr lang="en-US" sz="2400" dirty="0">
                <a:solidFill>
                  <a:srgbClr val="FFFF00"/>
                </a:solidFill>
              </a:rPr>
              <a:t>Go to for help…it’s already happening…USCG, NTSB, NOAA, USGS, Science community…</a:t>
            </a:r>
          </a:p>
        </p:txBody>
      </p:sp>
      <p:pic>
        <p:nvPicPr>
          <p:cNvPr id="6" name="Picture 5">
            <a:extLst>
              <a:ext uri="{FF2B5EF4-FFF2-40B4-BE49-F238E27FC236}">
                <a16:creationId xmlns:a16="http://schemas.microsoft.com/office/drawing/2014/main" id="{22ACDED8-AD41-4056-B281-E213AB99C1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9387" y="589059"/>
            <a:ext cx="5137916" cy="3429000"/>
          </a:xfrm>
          <a:prstGeom prst="rect">
            <a:avLst/>
          </a:prstGeom>
        </p:spPr>
      </p:pic>
    </p:spTree>
    <p:extLst>
      <p:ext uri="{BB962C8B-B14F-4D97-AF65-F5344CB8AC3E}">
        <p14:creationId xmlns:p14="http://schemas.microsoft.com/office/powerpoint/2010/main" val="4002507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0828" y="649519"/>
            <a:ext cx="9940158" cy="480131"/>
          </a:xfrm>
        </p:spPr>
        <p:txBody>
          <a:bodyPr>
            <a:noAutofit/>
          </a:bodyPr>
          <a:lstStyle/>
          <a:p>
            <a:r>
              <a:rPr lang="en-US" sz="3600" dirty="0"/>
              <a:t>Project </a:t>
            </a:r>
            <a:r>
              <a:rPr lang="en-US" sz="3600" dirty="0">
                <a:solidFill>
                  <a:srgbClr val="FFFF00"/>
                </a:solidFill>
              </a:rPr>
              <a:t>LRAUV: </a:t>
            </a:r>
            <a:r>
              <a:rPr lang="en-US" sz="3600" dirty="0"/>
              <a:t>Schedule and Metrics</a:t>
            </a:r>
          </a:p>
        </p:txBody>
      </p:sp>
      <p:sp>
        <p:nvSpPr>
          <p:cNvPr id="3" name="Content Placeholder 2"/>
          <p:cNvSpPr>
            <a:spLocks noGrp="1"/>
          </p:cNvSpPr>
          <p:nvPr>
            <p:ph idx="4294967295"/>
          </p:nvPr>
        </p:nvSpPr>
        <p:spPr>
          <a:xfrm>
            <a:off x="861912" y="1302026"/>
            <a:ext cx="9603991" cy="4621695"/>
          </a:xfrm>
        </p:spPr>
        <p:txBody>
          <a:bodyPr>
            <a:normAutofit fontScale="62500" lnSpcReduction="20000"/>
          </a:bodyPr>
          <a:lstStyle/>
          <a:p>
            <a:pPr lvl="0"/>
            <a:r>
              <a:rPr lang="en-US" sz="1800" dirty="0">
                <a:solidFill>
                  <a:srgbClr val="FFFF00"/>
                </a:solidFill>
              </a:rPr>
              <a:t>Fabrication of a second platform (Stella)</a:t>
            </a:r>
          </a:p>
          <a:p>
            <a:pPr lvl="1"/>
            <a:r>
              <a:rPr lang="en-US" sz="2300" dirty="0">
                <a:solidFill>
                  <a:srgbClr val="00B050"/>
                </a:solidFill>
              </a:rPr>
              <a:t>Main system parts designed, ordered in YR6</a:t>
            </a:r>
          </a:p>
          <a:p>
            <a:pPr lvl="1"/>
            <a:r>
              <a:rPr lang="en-US" sz="2300" dirty="0">
                <a:solidFill>
                  <a:srgbClr val="00B050"/>
                </a:solidFill>
              </a:rPr>
              <a:t>Main parts received</a:t>
            </a:r>
            <a:r>
              <a:rPr lang="en-US" sz="2300" dirty="0">
                <a:solidFill>
                  <a:srgbClr val="FFFF00"/>
                </a:solidFill>
              </a:rPr>
              <a:t>, minus long lead cables still on order and </a:t>
            </a:r>
            <a:r>
              <a:rPr lang="en-US" sz="2300" dirty="0">
                <a:solidFill>
                  <a:srgbClr val="00B050"/>
                </a:solidFill>
              </a:rPr>
              <a:t>new gear box (arrived!) </a:t>
            </a:r>
            <a:r>
              <a:rPr lang="en-US" sz="2300" dirty="0">
                <a:solidFill>
                  <a:srgbClr val="FFFF00"/>
                </a:solidFill>
              </a:rPr>
              <a:t>for the docking nose</a:t>
            </a:r>
          </a:p>
          <a:p>
            <a:pPr lvl="1"/>
            <a:r>
              <a:rPr lang="en-US" sz="2300" dirty="0">
                <a:solidFill>
                  <a:srgbClr val="00B050"/>
                </a:solidFill>
              </a:rPr>
              <a:t>All received parts have been kitted into assemblies and a </a:t>
            </a:r>
            <a:r>
              <a:rPr lang="en-US" sz="2300" dirty="0">
                <a:solidFill>
                  <a:srgbClr val="FFFF00"/>
                </a:solidFill>
              </a:rPr>
              <a:t>second stage of checking for missing parts is </a:t>
            </a:r>
            <a:r>
              <a:rPr lang="en-US" sz="2300" dirty="0">
                <a:solidFill>
                  <a:srgbClr val="00B050"/>
                </a:solidFill>
              </a:rPr>
              <a:t>complete</a:t>
            </a:r>
          </a:p>
          <a:p>
            <a:pPr lvl="1"/>
            <a:r>
              <a:rPr lang="en-US" sz="2300" dirty="0">
                <a:solidFill>
                  <a:srgbClr val="00B050"/>
                </a:solidFill>
              </a:rPr>
              <a:t>Basecamp and a Gannt chart organize and track tasks/progress</a:t>
            </a:r>
          </a:p>
          <a:p>
            <a:pPr lvl="1"/>
            <a:r>
              <a:rPr lang="en-US" sz="2300" dirty="0">
                <a:solidFill>
                  <a:srgbClr val="00B050"/>
                </a:solidFill>
              </a:rPr>
              <a:t>Procure auxiliary equipment</a:t>
            </a:r>
          </a:p>
          <a:p>
            <a:pPr lvl="1"/>
            <a:r>
              <a:rPr lang="en-US" sz="2300" dirty="0">
                <a:solidFill>
                  <a:srgbClr val="FFFF00"/>
                </a:solidFill>
              </a:rPr>
              <a:t>Transition and training </a:t>
            </a:r>
            <a:r>
              <a:rPr lang="en-US" sz="2300" dirty="0">
                <a:solidFill>
                  <a:srgbClr val="00B050"/>
                </a:solidFill>
              </a:rPr>
              <a:t>underway</a:t>
            </a:r>
          </a:p>
          <a:p>
            <a:pPr marL="285750" lvl="0" indent="-285750"/>
            <a:r>
              <a:rPr lang="en-US" dirty="0"/>
              <a:t>Conduct Arctic Readiness Test, </a:t>
            </a:r>
            <a:r>
              <a:rPr lang="en-US" i="1" dirty="0"/>
              <a:t>most important and time consuming tasks, majority can be done in Woods Hole (minus high latitude and under-ice)</a:t>
            </a:r>
          </a:p>
          <a:p>
            <a:pPr marL="742950" lvl="1" indent="-285750"/>
            <a:r>
              <a:rPr lang="en-US" i="1" dirty="0">
                <a:solidFill>
                  <a:srgbClr val="00B050"/>
                </a:solidFill>
              </a:rPr>
              <a:t>Three buoy system completed</a:t>
            </a:r>
          </a:p>
          <a:p>
            <a:pPr marL="742950" lvl="1" indent="-285750"/>
            <a:r>
              <a:rPr lang="en-US" i="1" dirty="0"/>
              <a:t>Docking/Undocking reliability ~60% and a new cold weather gear box is being switched out</a:t>
            </a:r>
          </a:p>
          <a:p>
            <a:pPr marL="742950" lvl="1" indent="-285750"/>
            <a:r>
              <a:rPr lang="en-US" i="1" dirty="0"/>
              <a:t>Plume tracking algorithm further development in progress (</a:t>
            </a:r>
            <a:r>
              <a:rPr lang="en-US" i="1" dirty="0" err="1"/>
              <a:t>Yanwu</a:t>
            </a:r>
            <a:r>
              <a:rPr lang="en-US" i="1" dirty="0"/>
              <a:t> @MBARI)</a:t>
            </a:r>
          </a:p>
          <a:p>
            <a:pPr marL="742950" lvl="1" indent="-285750"/>
            <a:r>
              <a:rPr lang="en-US" i="1" dirty="0">
                <a:solidFill>
                  <a:srgbClr val="00B050"/>
                </a:solidFill>
              </a:rPr>
              <a:t>Comms reliability (antenna/buoy/Dash)</a:t>
            </a:r>
          </a:p>
          <a:p>
            <a:pPr marL="285750" lvl="0" indent="-285750"/>
            <a:r>
              <a:rPr lang="en-US" dirty="0">
                <a:solidFill>
                  <a:srgbClr val="F8F8F8"/>
                </a:solidFill>
              </a:rPr>
              <a:t>Provide testing documentation and familiarization of LRAUV to USCG</a:t>
            </a:r>
          </a:p>
          <a:p>
            <a:pPr marL="742950" lvl="1" indent="-285750"/>
            <a:r>
              <a:rPr lang="en-US" dirty="0">
                <a:solidFill>
                  <a:srgbClr val="FFFF00"/>
                </a:solidFill>
              </a:rPr>
              <a:t>Includes collaborations with EPA, NOAA, etc. partners</a:t>
            </a:r>
          </a:p>
          <a:p>
            <a:pPr marL="285750" lvl="0" indent="-285750"/>
            <a:endParaRPr lang="en-US" dirty="0">
              <a:solidFill>
                <a:srgbClr val="FFFF00"/>
              </a:solidFill>
            </a:endParaRPr>
          </a:p>
          <a:p>
            <a:pPr marL="285750" lvl="0" indent="-285750"/>
            <a:r>
              <a:rPr lang="en-US" dirty="0"/>
              <a:t>Develop software for </a:t>
            </a:r>
            <a:r>
              <a:rPr lang="en-US" i="1" dirty="0"/>
              <a:t>improved operator system interface</a:t>
            </a:r>
          </a:p>
          <a:p>
            <a:pPr marL="742950" lvl="1" indent="-285750"/>
            <a:r>
              <a:rPr lang="en-US" i="1" dirty="0">
                <a:solidFill>
                  <a:srgbClr val="00B050"/>
                </a:solidFill>
              </a:rPr>
              <a:t>Backseat is integrated, </a:t>
            </a:r>
            <a:r>
              <a:rPr lang="en-US" i="1" dirty="0">
                <a:solidFill>
                  <a:srgbClr val="FFFF00"/>
                </a:solidFill>
              </a:rPr>
              <a:t>now it needs to be developed with an LCM bridge from the front seat.  </a:t>
            </a:r>
          </a:p>
          <a:p>
            <a:pPr marL="742950" lvl="1" indent="-285750"/>
            <a:r>
              <a:rPr lang="en-US" i="1" dirty="0">
                <a:solidFill>
                  <a:srgbClr val="00B050"/>
                </a:solidFill>
              </a:rPr>
              <a:t>Drivers are complete for the multibeam</a:t>
            </a:r>
          </a:p>
          <a:p>
            <a:pPr marL="742950" lvl="1" indent="-285750"/>
            <a:r>
              <a:rPr lang="en-US" i="1" dirty="0">
                <a:solidFill>
                  <a:srgbClr val="00B050"/>
                </a:solidFill>
              </a:rPr>
              <a:t>Dash operator Portal is complete at LRAUV.WHOI.EDU</a:t>
            </a:r>
          </a:p>
          <a:p>
            <a:endParaRPr lang="en-US" dirty="0"/>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3353792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2176A30-5E59-4AE1-A264-891486C559C2}"/>
              </a:ext>
            </a:extLst>
          </p:cNvPr>
          <p:cNvSpPr/>
          <p:nvPr/>
        </p:nvSpPr>
        <p:spPr>
          <a:xfrm>
            <a:off x="370174" y="1147233"/>
            <a:ext cx="8739975" cy="3416320"/>
          </a:xfrm>
          <a:prstGeom prst="rect">
            <a:avLst/>
          </a:prstGeom>
        </p:spPr>
        <p:txBody>
          <a:bodyPr wrap="square">
            <a:spAutoFit/>
          </a:bodyPr>
          <a:lstStyle/>
          <a:p>
            <a:pPr marL="285750" indent="-285750">
              <a:buFont typeface="Arial" panose="020B0604020202020204" pitchFamily="34" charset="0"/>
              <a:buChar char="•"/>
            </a:pPr>
            <a:r>
              <a:rPr lang="en-US" dirty="0">
                <a:solidFill>
                  <a:srgbClr val="00B050"/>
                </a:solidFill>
              </a:rPr>
              <a:t>Redesigned antenna for short and long versions.  Completed and water and mission tested!</a:t>
            </a:r>
          </a:p>
          <a:p>
            <a:endParaRPr lang="en-US" dirty="0"/>
          </a:p>
          <a:p>
            <a:pPr marL="285750" indent="-285750">
              <a:buFont typeface="Arial" panose="020B0604020202020204" pitchFamily="34" charset="0"/>
              <a:buChar char="•"/>
            </a:pPr>
            <a:r>
              <a:rPr lang="en-US" dirty="0">
                <a:solidFill>
                  <a:srgbClr val="00B050"/>
                </a:solidFill>
              </a:rPr>
              <a:t>Developed LARS capabilities</a:t>
            </a:r>
          </a:p>
          <a:p>
            <a:pPr marL="742950" lvl="1" indent="-285750">
              <a:buFont typeface="Arial" panose="020B0604020202020204" pitchFamily="34" charset="0"/>
              <a:buChar char="•"/>
            </a:pPr>
            <a:r>
              <a:rPr lang="en-US" dirty="0">
                <a:solidFill>
                  <a:srgbClr val="00B050"/>
                </a:solidFill>
              </a:rPr>
              <a:t>Designed and implemented a davit on the WHOI R/V Hurricane</a:t>
            </a:r>
          </a:p>
          <a:p>
            <a:pPr marL="742950" lvl="1" indent="-285750">
              <a:buFont typeface="Arial" panose="020B0604020202020204" pitchFamily="34" charset="0"/>
              <a:buChar char="•"/>
            </a:pPr>
            <a:r>
              <a:rPr lang="en-US" dirty="0">
                <a:solidFill>
                  <a:srgbClr val="00B050"/>
                </a:solidFill>
              </a:rPr>
              <a:t>Vehicle can be picked from the nose or with a center bail when installed</a:t>
            </a:r>
          </a:p>
          <a:p>
            <a:pPr marL="742950" lvl="1" indent="-285750">
              <a:buFont typeface="Arial" panose="020B0604020202020204" pitchFamily="34" charset="0"/>
              <a:buChar char="•"/>
            </a:pPr>
            <a:r>
              <a:rPr lang="en-US" dirty="0">
                <a:solidFill>
                  <a:srgbClr val="00B050"/>
                </a:solidFill>
              </a:rPr>
              <a:t>Developed new light weight lifting bails used for </a:t>
            </a:r>
            <a:r>
              <a:rPr lang="en-US" dirty="0" err="1">
                <a:solidFill>
                  <a:srgbClr val="00B050"/>
                </a:solidFill>
              </a:rPr>
              <a:t>helo</a:t>
            </a:r>
            <a:r>
              <a:rPr lang="en-US" dirty="0">
                <a:solidFill>
                  <a:srgbClr val="00B050"/>
                </a:solidFill>
              </a:rPr>
              <a:t> pick</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solidFill>
                  <a:srgbClr val="00B050"/>
                </a:solidFill>
              </a:rPr>
              <a:t>Designed and procured disposable primary Buoy batteries for 2 week missions</a:t>
            </a:r>
          </a:p>
          <a:p>
            <a:pPr marL="285750" indent="-285750">
              <a:buFont typeface="Arial" panose="020B0604020202020204" pitchFamily="34" charset="0"/>
              <a:buChar char="•"/>
            </a:pPr>
            <a:r>
              <a:rPr lang="en-US" dirty="0">
                <a:solidFill>
                  <a:srgbClr val="00B050"/>
                </a:solidFill>
              </a:rPr>
              <a:t>Procured shipping boxes and made custom foam </a:t>
            </a:r>
          </a:p>
          <a:p>
            <a:pPr marL="285750" indent="-285750">
              <a:buFont typeface="Arial" panose="020B0604020202020204" pitchFamily="34" charset="0"/>
              <a:buChar char="•"/>
            </a:pPr>
            <a:r>
              <a:rPr lang="en-US" dirty="0">
                <a:solidFill>
                  <a:srgbClr val="FFFF00"/>
                </a:solidFill>
              </a:rPr>
              <a:t>Build second docking nose</a:t>
            </a:r>
          </a:p>
          <a:p>
            <a:pPr marL="285750" indent="-285750">
              <a:buFont typeface="Arial" panose="020B0604020202020204" pitchFamily="34" charset="0"/>
              <a:buChar char="•"/>
            </a:pPr>
            <a:r>
              <a:rPr lang="en-US" dirty="0">
                <a:solidFill>
                  <a:srgbClr val="F8F8F8"/>
                </a:solidFill>
              </a:rPr>
              <a:t>Evaluate alternate power sources </a:t>
            </a:r>
            <a:r>
              <a:rPr lang="en-US" dirty="0">
                <a:solidFill>
                  <a:srgbClr val="FFFF00"/>
                </a:solidFill>
              </a:rPr>
              <a:t>(energy harvesting ideas…)</a:t>
            </a:r>
          </a:p>
        </p:txBody>
      </p:sp>
      <p:sp>
        <p:nvSpPr>
          <p:cNvPr id="3" name="Rectangle 2">
            <a:extLst>
              <a:ext uri="{FF2B5EF4-FFF2-40B4-BE49-F238E27FC236}">
                <a16:creationId xmlns:a16="http://schemas.microsoft.com/office/drawing/2014/main" id="{FFD307F3-2E32-4482-8E2C-5F65B4F3CE6E}"/>
              </a:ext>
            </a:extLst>
          </p:cNvPr>
          <p:cNvSpPr/>
          <p:nvPr/>
        </p:nvSpPr>
        <p:spPr>
          <a:xfrm>
            <a:off x="1032407" y="0"/>
            <a:ext cx="5316648"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7 Annual Meeting 2-3 June 2021</a:t>
            </a:r>
          </a:p>
        </p:txBody>
      </p:sp>
      <p:pic>
        <p:nvPicPr>
          <p:cNvPr id="9" name="Picture 8">
            <a:extLst>
              <a:ext uri="{FF2B5EF4-FFF2-40B4-BE49-F238E27FC236}">
                <a16:creationId xmlns:a16="http://schemas.microsoft.com/office/drawing/2014/main" id="{5C71A28E-D310-4256-BD5A-BEFC5813D2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8604861" y="1753608"/>
            <a:ext cx="3216965" cy="2412724"/>
          </a:xfrm>
          <a:prstGeom prst="rect">
            <a:avLst/>
          </a:prstGeom>
        </p:spPr>
      </p:pic>
    </p:spTree>
    <p:extLst>
      <p:ext uri="{BB962C8B-B14F-4D97-AF65-F5344CB8AC3E}">
        <p14:creationId xmlns:p14="http://schemas.microsoft.com/office/powerpoint/2010/main" val="2604653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0B7514-F3E2-454B-827D-09539B54CF98}"/>
              </a:ext>
            </a:extLst>
          </p:cNvPr>
          <p:cNvPicPr>
            <a:picLocks noChangeAspect="1"/>
          </p:cNvPicPr>
          <p:nvPr/>
        </p:nvPicPr>
        <p:blipFill>
          <a:blip r:embed="rId2"/>
          <a:stretch>
            <a:fillRect/>
          </a:stretch>
        </p:blipFill>
        <p:spPr>
          <a:xfrm>
            <a:off x="2050159" y="2345635"/>
            <a:ext cx="3133214" cy="4248101"/>
          </a:xfrm>
          <a:prstGeom prst="rect">
            <a:avLst/>
          </a:prstGeom>
        </p:spPr>
      </p:pic>
      <p:sp>
        <p:nvSpPr>
          <p:cNvPr id="3" name="Rectangle 2">
            <a:extLst>
              <a:ext uri="{FF2B5EF4-FFF2-40B4-BE49-F238E27FC236}">
                <a16:creationId xmlns:a16="http://schemas.microsoft.com/office/drawing/2014/main" id="{47E8BE02-C49C-4224-BE9C-8F7ACFB54380}"/>
              </a:ext>
            </a:extLst>
          </p:cNvPr>
          <p:cNvSpPr/>
          <p:nvPr/>
        </p:nvSpPr>
        <p:spPr>
          <a:xfrm>
            <a:off x="116619" y="518995"/>
            <a:ext cx="3650311" cy="1754326"/>
          </a:xfrm>
          <a:prstGeom prst="rect">
            <a:avLst/>
          </a:prstGeom>
        </p:spPr>
        <p:txBody>
          <a:bodyPr wrap="square">
            <a:spAutoFit/>
          </a:bodyPr>
          <a:lstStyle/>
          <a:p>
            <a:pPr marL="285750" indent="-285750">
              <a:buFont typeface="Arial" panose="020B0604020202020204" pitchFamily="34" charset="0"/>
              <a:buChar char="•"/>
            </a:pPr>
            <a:r>
              <a:rPr lang="en-US" dirty="0">
                <a:solidFill>
                  <a:srgbClr val="00B050"/>
                </a:solidFill>
              </a:rPr>
              <a:t>Developed new software behavior missions </a:t>
            </a:r>
            <a:r>
              <a:rPr lang="en-US" b="1" dirty="0">
                <a:solidFill>
                  <a:srgbClr val="00B050"/>
                </a:solidFill>
              </a:rPr>
              <a:t>(&gt;20) </a:t>
            </a:r>
            <a:r>
              <a:rPr lang="en-US" dirty="0">
                <a:solidFill>
                  <a:srgbClr val="00B050"/>
                </a:solidFill>
              </a:rPr>
              <a:t>for docking</a:t>
            </a:r>
            <a:r>
              <a:rPr lang="en-US" dirty="0">
                <a:solidFill>
                  <a:srgbClr val="92D050"/>
                </a:solidFill>
              </a:rPr>
              <a:t>, undocking, </a:t>
            </a:r>
            <a:r>
              <a:rPr lang="en-US" dirty="0">
                <a:solidFill>
                  <a:srgbClr val="00B050"/>
                </a:solidFill>
              </a:rPr>
              <a:t>no surfacing, new sensor configurations</a:t>
            </a:r>
            <a:r>
              <a:rPr lang="en-US" dirty="0"/>
              <a:t>, refinement of plume tracking for oil mapping (underway!)</a:t>
            </a:r>
          </a:p>
        </p:txBody>
      </p:sp>
      <p:pic>
        <p:nvPicPr>
          <p:cNvPr id="5" name="Picture 4">
            <a:extLst>
              <a:ext uri="{FF2B5EF4-FFF2-40B4-BE49-F238E27FC236}">
                <a16:creationId xmlns:a16="http://schemas.microsoft.com/office/drawing/2014/main" id="{9993AF9F-E5E4-44B9-B89C-418F38FE526F}"/>
              </a:ext>
            </a:extLst>
          </p:cNvPr>
          <p:cNvPicPr>
            <a:picLocks noChangeAspect="1"/>
          </p:cNvPicPr>
          <p:nvPr/>
        </p:nvPicPr>
        <p:blipFill>
          <a:blip r:embed="rId3"/>
          <a:stretch>
            <a:fillRect/>
          </a:stretch>
        </p:blipFill>
        <p:spPr>
          <a:xfrm>
            <a:off x="5505428" y="69574"/>
            <a:ext cx="3366905" cy="6858000"/>
          </a:xfrm>
          <a:prstGeom prst="rect">
            <a:avLst/>
          </a:prstGeom>
        </p:spPr>
      </p:pic>
      <p:pic>
        <p:nvPicPr>
          <p:cNvPr id="6" name="Picture 5">
            <a:extLst>
              <a:ext uri="{FF2B5EF4-FFF2-40B4-BE49-F238E27FC236}">
                <a16:creationId xmlns:a16="http://schemas.microsoft.com/office/drawing/2014/main" id="{71BCA4FC-7818-4E44-B5E7-B435012AB77D}"/>
              </a:ext>
            </a:extLst>
          </p:cNvPr>
          <p:cNvPicPr>
            <a:picLocks noChangeAspect="1"/>
          </p:cNvPicPr>
          <p:nvPr/>
        </p:nvPicPr>
        <p:blipFill>
          <a:blip r:embed="rId4"/>
          <a:stretch>
            <a:fillRect/>
          </a:stretch>
        </p:blipFill>
        <p:spPr>
          <a:xfrm>
            <a:off x="9100933" y="0"/>
            <a:ext cx="2879984" cy="6858000"/>
          </a:xfrm>
          <a:prstGeom prst="rect">
            <a:avLst/>
          </a:prstGeom>
        </p:spPr>
      </p:pic>
    </p:spTree>
    <p:extLst>
      <p:ext uri="{BB962C8B-B14F-4D97-AF65-F5344CB8AC3E}">
        <p14:creationId xmlns:p14="http://schemas.microsoft.com/office/powerpoint/2010/main" val="112344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F8A97FE-309D-4238-9F01-1E98F192124D}"/>
              </a:ext>
            </a:extLst>
          </p:cNvPr>
          <p:cNvSpPr/>
          <p:nvPr/>
        </p:nvSpPr>
        <p:spPr>
          <a:xfrm>
            <a:off x="914400" y="805070"/>
            <a:ext cx="8229600" cy="1754326"/>
          </a:xfrm>
          <a:prstGeom prst="rect">
            <a:avLst/>
          </a:prstGeom>
        </p:spPr>
        <p:txBody>
          <a:bodyPr wrap="square">
            <a:spAutoFit/>
          </a:bodyPr>
          <a:lstStyle/>
          <a:p>
            <a:pPr marL="285750" indent="-285750">
              <a:buFont typeface="Arial" panose="020B0604020202020204" pitchFamily="34" charset="0"/>
              <a:buChar char="•"/>
            </a:pPr>
            <a:r>
              <a:rPr lang="en-US" dirty="0"/>
              <a:t>Conduct New England Ice tests (one test done in YR6, no ice in Woods Hole in YR7)</a:t>
            </a:r>
          </a:p>
          <a:p>
            <a:pPr marL="285750" indent="-285750">
              <a:buFont typeface="Arial" panose="020B0604020202020204" pitchFamily="34" charset="0"/>
              <a:buChar char="•"/>
            </a:pPr>
            <a:r>
              <a:rPr lang="en-US" dirty="0"/>
              <a:t>Conduct GLRS, Lake Superior or equivalent tests- canceled due Covid-19</a:t>
            </a:r>
          </a:p>
          <a:p>
            <a:pPr marL="285750" indent="-285750">
              <a:buFont typeface="Arial" panose="020B0604020202020204" pitchFamily="34" charset="0"/>
              <a:buChar char="•"/>
            </a:pPr>
            <a:r>
              <a:rPr lang="en-US" dirty="0">
                <a:solidFill>
                  <a:srgbClr val="92D050"/>
                </a:solidFill>
              </a:rPr>
              <a:t>Find a helicopter deployment opportunity – Completed! 15 April</a:t>
            </a:r>
          </a:p>
          <a:p>
            <a:pPr marL="285750" indent="-285750">
              <a:buFont typeface="Arial" panose="020B0604020202020204" pitchFamily="34" charset="0"/>
              <a:buChar char="•"/>
            </a:pPr>
            <a:r>
              <a:rPr lang="en-US" dirty="0">
                <a:solidFill>
                  <a:srgbClr val="92D050"/>
                </a:solidFill>
              </a:rPr>
              <a:t>Build partnership with Woods Hole USCG to be a local operator, user, etc.</a:t>
            </a:r>
          </a:p>
          <a:p>
            <a:pPr marL="285750" indent="-285750">
              <a:buFont typeface="Arial" panose="020B0604020202020204" pitchFamily="34" charset="0"/>
              <a:buChar char="•"/>
            </a:pPr>
            <a:r>
              <a:rPr lang="en-US" dirty="0">
                <a:solidFill>
                  <a:srgbClr val="FFFF00"/>
                </a:solidFill>
              </a:rPr>
              <a:t>Conduct CRREL ice tank tests of sensors- schedule conflict</a:t>
            </a:r>
          </a:p>
          <a:p>
            <a:pPr marL="285750" indent="-285750">
              <a:buFont typeface="Arial" panose="020B0604020202020204" pitchFamily="34" charset="0"/>
              <a:buChar char="•"/>
            </a:pPr>
            <a:r>
              <a:rPr lang="en-US" dirty="0">
                <a:solidFill>
                  <a:srgbClr val="F8F8F8"/>
                </a:solidFill>
              </a:rPr>
              <a:t>Prepare for Barrow Summer 2021 Tests- Postponed due to Covid-19 (maybe 2022)</a:t>
            </a:r>
          </a:p>
        </p:txBody>
      </p:sp>
      <p:sp>
        <p:nvSpPr>
          <p:cNvPr id="3" name="Rectangle 2">
            <a:extLst>
              <a:ext uri="{FF2B5EF4-FFF2-40B4-BE49-F238E27FC236}">
                <a16:creationId xmlns:a16="http://schemas.microsoft.com/office/drawing/2014/main" id="{3D761A19-221A-47AE-B1E4-CB178133D4E6}"/>
              </a:ext>
            </a:extLst>
          </p:cNvPr>
          <p:cNvSpPr/>
          <p:nvPr/>
        </p:nvSpPr>
        <p:spPr>
          <a:xfrm>
            <a:off x="779352" y="0"/>
            <a:ext cx="5316648"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7 Annual Meeting 2-3 June 2021</a:t>
            </a:r>
          </a:p>
        </p:txBody>
      </p:sp>
      <p:pic>
        <p:nvPicPr>
          <p:cNvPr id="4" name="Picture 3">
            <a:extLst>
              <a:ext uri="{FF2B5EF4-FFF2-40B4-BE49-F238E27FC236}">
                <a16:creationId xmlns:a16="http://schemas.microsoft.com/office/drawing/2014/main" id="{C35687B6-A4D2-4F5D-8903-A51AFAFC9E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93295" y="2837376"/>
            <a:ext cx="5853631" cy="3813492"/>
          </a:xfrm>
          <a:prstGeom prst="rect">
            <a:avLst/>
          </a:prstGeom>
        </p:spPr>
      </p:pic>
      <p:pic>
        <p:nvPicPr>
          <p:cNvPr id="5" name="Picture 4">
            <a:extLst>
              <a:ext uri="{FF2B5EF4-FFF2-40B4-BE49-F238E27FC236}">
                <a16:creationId xmlns:a16="http://schemas.microsoft.com/office/drawing/2014/main" id="{E067E9F2-37BC-440D-B825-DB8FB48783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3364" y="3319717"/>
            <a:ext cx="3192231" cy="2128153"/>
          </a:xfrm>
          <a:prstGeom prst="rect">
            <a:avLst/>
          </a:prstGeom>
        </p:spPr>
      </p:pic>
    </p:spTree>
    <p:extLst>
      <p:ext uri="{BB962C8B-B14F-4D97-AF65-F5344CB8AC3E}">
        <p14:creationId xmlns:p14="http://schemas.microsoft.com/office/powerpoint/2010/main" val="2977470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347A11-7CCB-4950-9F63-0D39F0FA7116}"/>
              </a:ext>
            </a:extLst>
          </p:cNvPr>
          <p:cNvPicPr>
            <a:picLocks noChangeAspect="1"/>
          </p:cNvPicPr>
          <p:nvPr/>
        </p:nvPicPr>
        <p:blipFill>
          <a:blip r:embed="rId2"/>
          <a:stretch>
            <a:fillRect/>
          </a:stretch>
        </p:blipFill>
        <p:spPr>
          <a:xfrm>
            <a:off x="-129209" y="390173"/>
            <a:ext cx="9144000" cy="4618035"/>
          </a:xfrm>
          <a:prstGeom prst="rect">
            <a:avLst/>
          </a:prstGeom>
        </p:spPr>
      </p:pic>
      <p:pic>
        <p:nvPicPr>
          <p:cNvPr id="2" name="Picture 1">
            <a:extLst>
              <a:ext uri="{FF2B5EF4-FFF2-40B4-BE49-F238E27FC236}">
                <a16:creationId xmlns:a16="http://schemas.microsoft.com/office/drawing/2014/main" id="{C4A93BBF-0143-46E4-9403-4D25CEB327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23206" y="1320086"/>
            <a:ext cx="3163370" cy="4217827"/>
          </a:xfrm>
          <a:prstGeom prst="rect">
            <a:avLst/>
          </a:prstGeom>
        </p:spPr>
      </p:pic>
      <p:sp>
        <p:nvSpPr>
          <p:cNvPr id="4" name="TextBox 3">
            <a:extLst>
              <a:ext uri="{FF2B5EF4-FFF2-40B4-BE49-F238E27FC236}">
                <a16:creationId xmlns:a16="http://schemas.microsoft.com/office/drawing/2014/main" id="{DEC79F91-2F66-456E-9138-C3EC515CF072}"/>
              </a:ext>
            </a:extLst>
          </p:cNvPr>
          <p:cNvSpPr txBox="1"/>
          <p:nvPr/>
        </p:nvSpPr>
        <p:spPr>
          <a:xfrm>
            <a:off x="3851474" y="5307080"/>
            <a:ext cx="2561897" cy="461665"/>
          </a:xfrm>
          <a:prstGeom prst="rect">
            <a:avLst/>
          </a:prstGeom>
          <a:noFill/>
        </p:spPr>
        <p:txBody>
          <a:bodyPr wrap="square" rtlCol="0">
            <a:spAutoFit/>
          </a:bodyPr>
          <a:lstStyle/>
          <a:p>
            <a:r>
              <a:rPr lang="en-US" sz="2400" dirty="0">
                <a:hlinkClick r:id="rId4"/>
              </a:rPr>
              <a:t>LRAUV.WHOI.EDU</a:t>
            </a:r>
            <a:endParaRPr lang="en-US" sz="2400" dirty="0"/>
          </a:p>
        </p:txBody>
      </p:sp>
      <p:pic>
        <p:nvPicPr>
          <p:cNvPr id="5" name="Picture 4">
            <a:extLst>
              <a:ext uri="{FF2B5EF4-FFF2-40B4-BE49-F238E27FC236}">
                <a16:creationId xmlns:a16="http://schemas.microsoft.com/office/drawing/2014/main" id="{9DA8B794-F8FD-487E-BBFE-D12C1510E155}"/>
              </a:ext>
            </a:extLst>
          </p:cNvPr>
          <p:cNvPicPr>
            <a:picLocks noChangeAspect="1"/>
          </p:cNvPicPr>
          <p:nvPr/>
        </p:nvPicPr>
        <p:blipFill>
          <a:blip r:embed="rId5"/>
          <a:stretch>
            <a:fillRect/>
          </a:stretch>
        </p:blipFill>
        <p:spPr>
          <a:xfrm>
            <a:off x="38124" y="4157683"/>
            <a:ext cx="3495979" cy="24397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a:extLst>
              <a:ext uri="{FF2B5EF4-FFF2-40B4-BE49-F238E27FC236}">
                <a16:creationId xmlns:a16="http://schemas.microsoft.com/office/drawing/2014/main" id="{7408AD19-F599-4A75-A0DA-4E8437C1C12B}"/>
              </a:ext>
            </a:extLst>
          </p:cNvPr>
          <p:cNvSpPr/>
          <p:nvPr/>
        </p:nvSpPr>
        <p:spPr>
          <a:xfrm>
            <a:off x="1037329" y="20841"/>
            <a:ext cx="2496774" cy="369332"/>
          </a:xfrm>
          <a:prstGeom prst="rect">
            <a:avLst/>
          </a:prstGeom>
        </p:spPr>
        <p:txBody>
          <a:bodyPr wrap="none">
            <a:spAutoFit/>
          </a:bodyPr>
          <a:lstStyle/>
          <a:p>
            <a:r>
              <a:rPr lang="en-US" dirty="0"/>
              <a:t>Dash-Command Control:</a:t>
            </a:r>
          </a:p>
        </p:txBody>
      </p:sp>
    </p:spTree>
    <p:extLst>
      <p:ext uri="{BB962C8B-B14F-4D97-AF65-F5344CB8AC3E}">
        <p14:creationId xmlns:p14="http://schemas.microsoft.com/office/powerpoint/2010/main" val="1605668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9564" y="586349"/>
            <a:ext cx="9940158" cy="480131"/>
          </a:xfrm>
        </p:spPr>
        <p:txBody>
          <a:bodyPr>
            <a:noAutofit/>
          </a:bodyPr>
          <a:lstStyle/>
          <a:p>
            <a:r>
              <a:rPr lang="en-US" sz="3600" dirty="0">
                <a:solidFill>
                  <a:srgbClr val="FFFF00"/>
                </a:solidFill>
              </a:rPr>
              <a:t>Project LRAUV:</a:t>
            </a:r>
            <a:r>
              <a:rPr lang="en-US" sz="3600" dirty="0"/>
              <a:t> Planned Research Outcomes</a:t>
            </a:r>
          </a:p>
        </p:txBody>
      </p:sp>
      <p:sp>
        <p:nvSpPr>
          <p:cNvPr id="3" name="Content Placeholder 2"/>
          <p:cNvSpPr>
            <a:spLocks noGrp="1"/>
          </p:cNvSpPr>
          <p:nvPr>
            <p:ph idx="4294967295"/>
          </p:nvPr>
        </p:nvSpPr>
        <p:spPr>
          <a:xfrm>
            <a:off x="1032929" y="1149263"/>
            <a:ext cx="9333584" cy="4784398"/>
          </a:xfrm>
        </p:spPr>
        <p:txBody>
          <a:bodyPr>
            <a:normAutofit fontScale="77500" lnSpcReduction="20000"/>
          </a:bodyPr>
          <a:lstStyle/>
          <a:p>
            <a:pPr marL="0" indent="0">
              <a:buNone/>
            </a:pPr>
            <a:r>
              <a:rPr lang="en-US" sz="3600" dirty="0">
                <a:solidFill>
                  <a:schemeClr val="accent6"/>
                </a:solidFill>
              </a:rPr>
              <a:t>Planned outcomes of the research: </a:t>
            </a:r>
          </a:p>
          <a:p>
            <a:pPr lvl="1"/>
            <a:r>
              <a:rPr lang="en-US" sz="3200" dirty="0">
                <a:solidFill>
                  <a:srgbClr val="00B050"/>
                </a:solidFill>
              </a:rPr>
              <a:t>A helicopter portable Long Range AUV, for under-ice and over-the-horizon </a:t>
            </a:r>
            <a:r>
              <a:rPr lang="en-US" sz="3200" dirty="0" err="1">
                <a:solidFill>
                  <a:srgbClr val="00B050"/>
                </a:solidFill>
              </a:rPr>
              <a:t>shipless</a:t>
            </a:r>
            <a:r>
              <a:rPr lang="en-US" sz="3200" dirty="0">
                <a:solidFill>
                  <a:srgbClr val="00B050"/>
                </a:solidFill>
              </a:rPr>
              <a:t> anomaly and oil detection with deployable Arctic buoys for aided navigation, remote communication and docking; around-the-clock expertise available and training with a TRL 6/7 system ready for low-rate manufacturing and payload capability expansion.</a:t>
            </a:r>
          </a:p>
          <a:p>
            <a:pPr lvl="1"/>
            <a:endParaRPr lang="en-US" dirty="0"/>
          </a:p>
          <a:p>
            <a:pPr marL="0" indent="0">
              <a:buNone/>
            </a:pPr>
            <a:r>
              <a:rPr lang="en-US" sz="4000" dirty="0">
                <a:solidFill>
                  <a:schemeClr val="accent6"/>
                </a:solidFill>
              </a:rPr>
              <a:t>Additional research identification:</a:t>
            </a:r>
          </a:p>
          <a:p>
            <a:pPr lvl="1"/>
            <a:r>
              <a:rPr lang="en-US" sz="3100" dirty="0"/>
              <a:t>Service for hire </a:t>
            </a:r>
          </a:p>
          <a:p>
            <a:pPr lvl="1"/>
            <a:r>
              <a:rPr lang="en-US" sz="3100" dirty="0"/>
              <a:t>Interest in commercialization</a:t>
            </a:r>
          </a:p>
          <a:p>
            <a:pPr lvl="1"/>
            <a:r>
              <a:rPr lang="en-US" sz="3100" dirty="0"/>
              <a:t>Interest in scientific community to use and develop tech (BSEE, EPA, NOAA, etc.)</a:t>
            </a:r>
          </a:p>
          <a:p>
            <a:pPr lvl="2"/>
            <a:r>
              <a:rPr lang="en-US" sz="3100" dirty="0"/>
              <a:t>(more vehicles, deeper ratings, recharge capabilities)</a:t>
            </a:r>
          </a:p>
          <a:p>
            <a:pPr lvl="2"/>
            <a:endParaRPr lang="en-US" dirty="0"/>
          </a:p>
          <a:p>
            <a:endParaRPr lang="en-US" dirty="0"/>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3428510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76434" y="572734"/>
            <a:ext cx="9940158" cy="480131"/>
          </a:xfrm>
        </p:spPr>
        <p:txBody>
          <a:bodyPr>
            <a:noAutofit/>
          </a:bodyPr>
          <a:lstStyle/>
          <a:p>
            <a:r>
              <a:rPr lang="en-US" sz="3600" dirty="0"/>
              <a:t>Project </a:t>
            </a:r>
            <a:r>
              <a:rPr lang="en-US" sz="3600" dirty="0">
                <a:solidFill>
                  <a:srgbClr val="FFFF00"/>
                </a:solidFill>
              </a:rPr>
              <a:t>LRAUV</a:t>
            </a:r>
          </a:p>
        </p:txBody>
      </p:sp>
      <p:sp>
        <p:nvSpPr>
          <p:cNvPr id="3" name="Content Placeholder 2"/>
          <p:cNvSpPr>
            <a:spLocks noGrp="1"/>
          </p:cNvSpPr>
          <p:nvPr>
            <p:ph idx="4294967295"/>
          </p:nvPr>
        </p:nvSpPr>
        <p:spPr>
          <a:xfrm>
            <a:off x="1032930" y="1070697"/>
            <a:ext cx="8827166" cy="4895689"/>
          </a:xfrm>
        </p:spPr>
        <p:txBody>
          <a:bodyPr>
            <a:normAutofit fontScale="62500" lnSpcReduction="20000"/>
          </a:bodyPr>
          <a:lstStyle/>
          <a:p>
            <a:pPr marL="457200" lvl="1" indent="0">
              <a:buNone/>
            </a:pPr>
            <a:r>
              <a:rPr lang="en-US" sz="4400" dirty="0"/>
              <a:t>MATTS and STATS for YR7</a:t>
            </a:r>
          </a:p>
          <a:p>
            <a:pPr marL="457200" lvl="1" indent="0">
              <a:buNone/>
            </a:pPr>
            <a:endParaRPr lang="en-US" sz="4400" dirty="0"/>
          </a:p>
          <a:p>
            <a:r>
              <a:rPr lang="en-US" dirty="0"/>
              <a:t>Talk- (NASA) Destination Space 2021, April 29, 2021, Kukulya</a:t>
            </a:r>
          </a:p>
          <a:p>
            <a:r>
              <a:rPr lang="en-US" dirty="0"/>
              <a:t>Virtual Training-(USCG), Sector Southeastern New England Waterways, Inspections, response, 11/24/20</a:t>
            </a:r>
          </a:p>
          <a:p>
            <a:r>
              <a:rPr lang="en-US" dirty="0"/>
              <a:t>In-person collaboration- (USCG), Joint Base Cape Cod (helicopter </a:t>
            </a:r>
            <a:r>
              <a:rPr lang="en-US" dirty="0" err="1"/>
              <a:t>conops</a:t>
            </a:r>
            <a:r>
              <a:rPr lang="en-US" dirty="0"/>
              <a:t> development) and Woods Hole, fall 2020-ongoing</a:t>
            </a:r>
          </a:p>
          <a:p>
            <a:r>
              <a:rPr lang="en-US" dirty="0"/>
              <a:t>Talk – (NOAA), </a:t>
            </a:r>
            <a:r>
              <a:rPr lang="en-US" u="sng" dirty="0">
                <a:hlinkClick r:id="rId2"/>
              </a:rPr>
              <a:t>https://response.restoration.noaa.gov/oil-and-chemical-spills/oil-spills/orr-lecture-series-you-dont-know-what-you-dont-know</a:t>
            </a:r>
            <a:r>
              <a:rPr lang="en-US" u="sng" dirty="0"/>
              <a:t>, </a:t>
            </a:r>
            <a:r>
              <a:rPr lang="en-US" dirty="0"/>
              <a:t>What can underwater robots do in a crisis? Everything but the kitchen sink, with Amy Kukulya, Research Engineer, Woods Hole Oceanographic Institution (WHOI), 12/17/20</a:t>
            </a:r>
          </a:p>
          <a:p>
            <a:r>
              <a:rPr lang="en-US" dirty="0"/>
              <a:t>US Senator Markey’s Office, meeting on USCG and Arctic experts discuss state of security; hope for the future, Kukulya, 12/14/20</a:t>
            </a:r>
          </a:p>
          <a:p>
            <a:r>
              <a:rPr lang="en-US" dirty="0"/>
              <a:t>Talk, AFE, USFWS Alaska Region, Alaska Marine Science Symposium, “Responding from Afar: New Oil Spill Response Technologies” is scheduled for February 11, 11:00-12:00, Kukulya</a:t>
            </a:r>
          </a:p>
          <a:p>
            <a:r>
              <a:rPr lang="en-US" dirty="0"/>
              <a:t>UN DESA, Global Policy Dialogue Series, Strengthening Sustainable Forest and Ocean Management to Mitigate Climate Change, 26 May 2021,Panelist, Kukulya, </a:t>
            </a:r>
          </a:p>
          <a:p>
            <a:endParaRPr lang="en-US" dirty="0"/>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468560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E415CB-D25A-4D1E-BAFE-0BD22028C9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8551" y="0"/>
            <a:ext cx="10274898" cy="6858000"/>
          </a:xfrm>
          <a:prstGeom prst="rect">
            <a:avLst/>
          </a:prstGeom>
        </p:spPr>
      </p:pic>
      <p:sp>
        <p:nvSpPr>
          <p:cNvPr id="4" name="TextBox 3">
            <a:extLst>
              <a:ext uri="{FF2B5EF4-FFF2-40B4-BE49-F238E27FC236}">
                <a16:creationId xmlns:a16="http://schemas.microsoft.com/office/drawing/2014/main" id="{DCBD3F30-0344-4894-B4FD-EA28F87E11A0}"/>
              </a:ext>
            </a:extLst>
          </p:cNvPr>
          <p:cNvSpPr txBox="1"/>
          <p:nvPr/>
        </p:nvSpPr>
        <p:spPr>
          <a:xfrm>
            <a:off x="3601278" y="467139"/>
            <a:ext cx="2494722" cy="584775"/>
          </a:xfrm>
          <a:prstGeom prst="rect">
            <a:avLst/>
          </a:prstGeom>
          <a:noFill/>
        </p:spPr>
        <p:txBody>
          <a:bodyPr wrap="square" rtlCol="0">
            <a:spAutoFit/>
          </a:bodyPr>
          <a:lstStyle/>
          <a:p>
            <a:r>
              <a:rPr lang="en-US" sz="3200" dirty="0">
                <a:solidFill>
                  <a:schemeClr val="bg2">
                    <a:lumMod val="50000"/>
                    <a:lumOff val="50000"/>
                  </a:schemeClr>
                </a:solidFill>
                <a:latin typeface="Franklin Gothic Book" panose="020B0503020102020204" pitchFamily="34" charset="0"/>
              </a:rPr>
              <a:t>Transition…</a:t>
            </a:r>
          </a:p>
        </p:txBody>
      </p:sp>
    </p:spTree>
    <p:extLst>
      <p:ext uri="{BB962C8B-B14F-4D97-AF65-F5344CB8AC3E}">
        <p14:creationId xmlns:p14="http://schemas.microsoft.com/office/powerpoint/2010/main" val="1890837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4935" y="766120"/>
            <a:ext cx="9940158" cy="480131"/>
          </a:xfrm>
        </p:spPr>
        <p:txBody>
          <a:bodyPr>
            <a:noAutofit/>
          </a:bodyPr>
          <a:lstStyle/>
          <a:p>
            <a:r>
              <a:rPr lang="en-US" sz="3600" dirty="0">
                <a:solidFill>
                  <a:srgbClr val="FFFF00"/>
                </a:solidFill>
              </a:rPr>
              <a:t>Project LRAUV:</a:t>
            </a:r>
            <a:r>
              <a:rPr lang="en-US" sz="3600" dirty="0"/>
              <a:t>  Transition Plans</a:t>
            </a:r>
          </a:p>
        </p:txBody>
      </p:sp>
      <p:sp>
        <p:nvSpPr>
          <p:cNvPr id="3" name="Content Placeholder 2"/>
          <p:cNvSpPr>
            <a:spLocks noGrp="1"/>
          </p:cNvSpPr>
          <p:nvPr>
            <p:ph idx="4294967295"/>
          </p:nvPr>
        </p:nvSpPr>
        <p:spPr>
          <a:xfrm>
            <a:off x="22693" y="1246251"/>
            <a:ext cx="8273168" cy="4051536"/>
          </a:xfrm>
        </p:spPr>
        <p:txBody>
          <a:bodyPr>
            <a:normAutofit fontScale="92500" lnSpcReduction="10000"/>
          </a:bodyPr>
          <a:lstStyle/>
          <a:p>
            <a:pPr marL="0" indent="0">
              <a:buNone/>
            </a:pPr>
            <a:r>
              <a:rPr lang="en-US" dirty="0"/>
              <a:t>Two-Stage Transition Plan:</a:t>
            </a:r>
          </a:p>
          <a:p>
            <a:pPr marL="914400" lvl="1" indent="-457200">
              <a:buFont typeface="+mj-lt"/>
              <a:buAutoNum type="arabicPeriod"/>
            </a:pPr>
            <a:r>
              <a:rPr lang="en-US" dirty="0"/>
              <a:t>Build one or more systems to support USCG complete with successful open-water and under-ice demonstrations.  WHOI trains USCG operators with support funding. WHOI can support USCG on site or remotely via iridium vehicle communications as needed.  24 </a:t>
            </a:r>
            <a:r>
              <a:rPr lang="en-US" dirty="0" err="1"/>
              <a:t>hr</a:t>
            </a:r>
            <a:r>
              <a:rPr lang="en-US" dirty="0"/>
              <a:t> support possible.</a:t>
            </a:r>
          </a:p>
          <a:p>
            <a:pPr marL="914400" lvl="1" indent="-457200">
              <a:buFont typeface="+mj-lt"/>
              <a:buAutoNum type="arabicPeriod"/>
            </a:pPr>
            <a:endParaRPr lang="en-US" dirty="0"/>
          </a:p>
          <a:p>
            <a:pPr marL="914400" lvl="1" indent="-457200">
              <a:buFont typeface="+mj-lt"/>
              <a:buAutoNum type="arabicPeriod"/>
            </a:pPr>
            <a:r>
              <a:rPr lang="en-US" dirty="0"/>
              <a:t>Commercialize resulting platform:  Based on lessons learned from (1), prepare the system for commercialization by accessing WHOI CMR fabrication resources.  LRAUV was not designed for efficiency of manufacturing and rapid prototyping, therefore revisiting AUV design is a top priority.</a:t>
            </a:r>
          </a:p>
          <a:p>
            <a:endParaRPr lang="en-US" dirty="0"/>
          </a:p>
        </p:txBody>
      </p:sp>
      <p:sp>
        <p:nvSpPr>
          <p:cNvPr id="4" name="Rectangle 3"/>
          <p:cNvSpPr/>
          <p:nvPr/>
        </p:nvSpPr>
        <p:spPr>
          <a:xfrm>
            <a:off x="629564" y="0"/>
            <a:ext cx="5316648"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7 Annual Meeting 2-3 June 2021</a:t>
            </a:r>
          </a:p>
        </p:txBody>
      </p:sp>
      <p:pic>
        <p:nvPicPr>
          <p:cNvPr id="8" name="Picture 7">
            <a:extLst>
              <a:ext uri="{FF2B5EF4-FFF2-40B4-BE49-F238E27FC236}">
                <a16:creationId xmlns:a16="http://schemas.microsoft.com/office/drawing/2014/main" id="{437DB1FB-93DF-4985-819C-A6F6C13571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5072" y="1006185"/>
            <a:ext cx="3392556" cy="2544417"/>
          </a:xfrm>
          <a:prstGeom prst="rect">
            <a:avLst/>
          </a:prstGeom>
        </p:spPr>
      </p:pic>
      <p:pic>
        <p:nvPicPr>
          <p:cNvPr id="11" name="Picture 10">
            <a:extLst>
              <a:ext uri="{FF2B5EF4-FFF2-40B4-BE49-F238E27FC236}">
                <a16:creationId xmlns:a16="http://schemas.microsoft.com/office/drawing/2014/main" id="{A5704E4A-AAB5-4ACD-992B-EEBEF95FE4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5861" y="4128001"/>
            <a:ext cx="3607998" cy="2408531"/>
          </a:xfrm>
          <a:prstGeom prst="rect">
            <a:avLst/>
          </a:prstGeom>
        </p:spPr>
      </p:pic>
    </p:spTree>
    <p:extLst>
      <p:ext uri="{BB962C8B-B14F-4D97-AF65-F5344CB8AC3E}">
        <p14:creationId xmlns:p14="http://schemas.microsoft.com/office/powerpoint/2010/main" val="11369577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4935" y="766120"/>
            <a:ext cx="9940158" cy="480131"/>
          </a:xfrm>
        </p:spPr>
        <p:txBody>
          <a:bodyPr>
            <a:noAutofit/>
          </a:bodyPr>
          <a:lstStyle/>
          <a:p>
            <a:r>
              <a:rPr lang="en-US" sz="3600" dirty="0">
                <a:solidFill>
                  <a:srgbClr val="FFFF00"/>
                </a:solidFill>
              </a:rPr>
              <a:t>Project LRAUV: </a:t>
            </a:r>
            <a:r>
              <a:rPr lang="en-US" sz="3600" dirty="0"/>
              <a:t>Transition Plans</a:t>
            </a:r>
          </a:p>
        </p:txBody>
      </p:sp>
      <p:sp>
        <p:nvSpPr>
          <p:cNvPr id="3" name="Content Placeholder 2"/>
          <p:cNvSpPr>
            <a:spLocks noGrp="1"/>
          </p:cNvSpPr>
          <p:nvPr>
            <p:ph idx="4294967295"/>
          </p:nvPr>
        </p:nvSpPr>
        <p:spPr>
          <a:xfrm>
            <a:off x="276823" y="1543659"/>
            <a:ext cx="8692240" cy="3599251"/>
          </a:xfrm>
        </p:spPr>
        <p:txBody>
          <a:bodyPr>
            <a:normAutofit lnSpcReduction="10000"/>
          </a:bodyPr>
          <a:lstStyle/>
          <a:p>
            <a:pPr>
              <a:buNone/>
            </a:pPr>
            <a:r>
              <a:rPr lang="en-US" dirty="0"/>
              <a:t>Pathway to Transition:</a:t>
            </a:r>
          </a:p>
          <a:p>
            <a:r>
              <a:rPr lang="en-US" i="1" dirty="0"/>
              <a:t>Create an operational system that the USCG can use for characterizing spills in ice-covered ocean environments.  Transition advantages of the LRAUV platform</a:t>
            </a:r>
            <a:r>
              <a:rPr lang="en-US" dirty="0"/>
              <a:t>:</a:t>
            </a:r>
          </a:p>
          <a:p>
            <a:pPr lvl="1"/>
            <a:r>
              <a:rPr lang="en-US" dirty="0"/>
              <a:t>Contains commercially available sensors</a:t>
            </a:r>
          </a:p>
          <a:p>
            <a:pPr lvl="1"/>
            <a:r>
              <a:rPr lang="en-US" dirty="0"/>
              <a:t>Can be replicated for the USCG</a:t>
            </a:r>
          </a:p>
          <a:p>
            <a:pPr lvl="1"/>
            <a:r>
              <a:rPr lang="en-US" dirty="0"/>
              <a:t>Has a proven vehicle design and proven reliability</a:t>
            </a:r>
          </a:p>
          <a:p>
            <a:pPr lvl="1"/>
            <a:r>
              <a:rPr lang="en-US" dirty="0"/>
              <a:t>Sensor commonality</a:t>
            </a:r>
          </a:p>
          <a:p>
            <a:endParaRPr lang="en-US" dirty="0"/>
          </a:p>
        </p:txBody>
      </p:sp>
      <p:sp>
        <p:nvSpPr>
          <p:cNvPr id="4" name="Rectangle 3"/>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18718728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4935" y="766120"/>
            <a:ext cx="9940158" cy="480131"/>
          </a:xfrm>
        </p:spPr>
        <p:txBody>
          <a:bodyPr>
            <a:noAutofit/>
          </a:bodyPr>
          <a:lstStyle/>
          <a:p>
            <a:r>
              <a:rPr lang="en-US" sz="3600" dirty="0">
                <a:solidFill>
                  <a:srgbClr val="FFFF00"/>
                </a:solidFill>
              </a:rPr>
              <a:t>Project LRAUV:  </a:t>
            </a:r>
            <a:r>
              <a:rPr lang="en-US" sz="3600" dirty="0"/>
              <a:t>Transition Plans</a:t>
            </a:r>
          </a:p>
        </p:txBody>
      </p:sp>
      <p:sp>
        <p:nvSpPr>
          <p:cNvPr id="3" name="Content Placeholder 2"/>
          <p:cNvSpPr>
            <a:spLocks noGrp="1"/>
          </p:cNvSpPr>
          <p:nvPr>
            <p:ph idx="4294967295"/>
          </p:nvPr>
        </p:nvSpPr>
        <p:spPr>
          <a:xfrm>
            <a:off x="705199" y="1427485"/>
            <a:ext cx="10077642" cy="4248605"/>
          </a:xfrm>
        </p:spPr>
        <p:txBody>
          <a:bodyPr>
            <a:normAutofit fontScale="92500" lnSpcReduction="20000"/>
          </a:bodyPr>
          <a:lstStyle/>
          <a:p>
            <a:pPr marL="0" indent="0">
              <a:buNone/>
            </a:pPr>
            <a:r>
              <a:rPr lang="en-US" dirty="0"/>
              <a:t>Transition Plan includes the following:</a:t>
            </a:r>
          </a:p>
          <a:p>
            <a:pPr lvl="1"/>
            <a:r>
              <a:rPr lang="en-US" dirty="0">
                <a:solidFill>
                  <a:schemeClr val="accent6"/>
                </a:solidFill>
              </a:rPr>
              <a:t>Facilities:</a:t>
            </a:r>
            <a:r>
              <a:rPr lang="en-US" dirty="0"/>
              <a:t> WHOI operates facilities for fabrication, testing, logistics (on-ice support) and platforms such as ALVIN</a:t>
            </a:r>
          </a:p>
          <a:p>
            <a:pPr lvl="1"/>
            <a:endParaRPr lang="en-US" dirty="0"/>
          </a:p>
          <a:p>
            <a:pPr lvl="1"/>
            <a:r>
              <a:rPr lang="en-US" dirty="0">
                <a:solidFill>
                  <a:schemeClr val="accent6"/>
                </a:solidFill>
              </a:rPr>
              <a:t>Service for-Hire: </a:t>
            </a:r>
            <a:r>
              <a:rPr lang="en-US" dirty="0"/>
              <a:t>Operators and AUV’s such as the REMUS are available for hire and also have been transitioned into both the Navy and commercial sectors</a:t>
            </a:r>
          </a:p>
          <a:p>
            <a:pPr lvl="1"/>
            <a:endParaRPr lang="en-US" dirty="0"/>
          </a:p>
          <a:p>
            <a:pPr lvl="1"/>
            <a:r>
              <a:rPr lang="en-US" dirty="0">
                <a:solidFill>
                  <a:schemeClr val="accent6"/>
                </a:solidFill>
              </a:rPr>
              <a:t>Hardware Builds: </a:t>
            </a:r>
            <a:r>
              <a:rPr lang="en-US" dirty="0"/>
              <a:t>WHOI has a history of replicating systems and training  end users</a:t>
            </a:r>
          </a:p>
          <a:p>
            <a:pPr lvl="1"/>
            <a:endParaRPr lang="en-US" dirty="0"/>
          </a:p>
          <a:p>
            <a:pPr lvl="1"/>
            <a:r>
              <a:rPr lang="en-US" dirty="0">
                <a:solidFill>
                  <a:schemeClr val="accent6"/>
                </a:solidFill>
              </a:rPr>
              <a:t>Commercialization:</a:t>
            </a:r>
            <a:r>
              <a:rPr lang="en-US" dirty="0"/>
              <a:t>  Demand for WHOI built systems may occur through spin-off companies or through licensing the technology to a commercial entity. (example: Hydroid Kongsberg with REMUS and Bluefin from MIT, Bellingham)</a:t>
            </a:r>
          </a:p>
          <a:p>
            <a:endParaRPr lang="en-US" dirty="0"/>
          </a:p>
        </p:txBody>
      </p:sp>
      <p:sp>
        <p:nvSpPr>
          <p:cNvPr id="4" name="Rectangle 3"/>
          <p:cNvSpPr/>
          <p:nvPr/>
        </p:nvSpPr>
        <p:spPr>
          <a:xfrm>
            <a:off x="629564" y="0"/>
            <a:ext cx="4754956"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18453107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1E7DA4-B26F-4D31-8808-B72161B48FCD}"/>
              </a:ext>
            </a:extLst>
          </p:cNvPr>
          <p:cNvPicPr>
            <a:picLocks noChangeAspect="1"/>
          </p:cNvPicPr>
          <p:nvPr/>
        </p:nvPicPr>
        <p:blipFill rotWithShape="1">
          <a:blip r:embed="rId3"/>
          <a:srcRect l="7324" t="10814" r="3419" b="7556"/>
          <a:stretch/>
        </p:blipFill>
        <p:spPr>
          <a:xfrm>
            <a:off x="0" y="0"/>
            <a:ext cx="12364720" cy="6858000"/>
          </a:xfrm>
          <a:prstGeom prst="rect">
            <a:avLst/>
          </a:prstGeom>
        </p:spPr>
      </p:pic>
      <p:pic>
        <p:nvPicPr>
          <p:cNvPr id="3" name="Picture 2">
            <a:extLst>
              <a:ext uri="{FF2B5EF4-FFF2-40B4-BE49-F238E27FC236}">
                <a16:creationId xmlns:a16="http://schemas.microsoft.com/office/drawing/2014/main" id="{C41658E1-84D5-44A5-BBB1-7F62BEF8A933}"/>
              </a:ext>
            </a:extLst>
          </p:cNvPr>
          <p:cNvPicPr>
            <a:picLocks noChangeAspect="1"/>
          </p:cNvPicPr>
          <p:nvPr/>
        </p:nvPicPr>
        <p:blipFill rotWithShape="1">
          <a:blip r:embed="rId4"/>
          <a:srcRect r="5464"/>
          <a:stretch/>
        </p:blipFill>
        <p:spPr>
          <a:xfrm>
            <a:off x="5749095" y="2494095"/>
            <a:ext cx="4999348" cy="2974666"/>
          </a:xfrm>
          <a:prstGeom prst="rect">
            <a:avLst/>
          </a:prstGeom>
        </p:spPr>
      </p:pic>
    </p:spTree>
    <p:extLst>
      <p:ext uri="{BB962C8B-B14F-4D97-AF65-F5344CB8AC3E}">
        <p14:creationId xmlns:p14="http://schemas.microsoft.com/office/powerpoint/2010/main" val="119606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EF55E95-FE41-4316-9B03-524F743D0CFF}"/>
              </a:ext>
            </a:extLst>
          </p:cNvPr>
          <p:cNvSpPr txBox="1"/>
          <p:nvPr/>
        </p:nvSpPr>
        <p:spPr>
          <a:xfrm>
            <a:off x="490195" y="477457"/>
            <a:ext cx="5773084" cy="2232021"/>
          </a:xfrm>
          <a:prstGeom prst="rect">
            <a:avLst/>
          </a:prstGeom>
          <a:noFill/>
        </p:spPr>
        <p:txBody>
          <a:bodyPr wrap="square" rtlCol="0">
            <a:spAutoFit/>
          </a:bodyPr>
          <a:lstStyle/>
          <a:p>
            <a:pPr>
              <a:lnSpc>
                <a:spcPct val="150000"/>
              </a:lnSpc>
            </a:pPr>
            <a:r>
              <a:rPr lang="en-US" sz="3200" dirty="0">
                <a:latin typeface="Calibri" panose="020F0502020204030204" pitchFamily="34" charset="0"/>
                <a:ea typeface="Helvetica" charset="0"/>
                <a:cs typeface="Calibri" panose="020F0502020204030204" pitchFamily="34" charset="0"/>
              </a:rPr>
              <a:t>AVAST brings together in one place a wide range of WHOI’s longstanding areas of expertise.</a:t>
            </a:r>
            <a:endParaRPr lang="en-US" sz="3200" dirty="0">
              <a:latin typeface="Calibri" panose="020F0502020204030204" pitchFamily="34" charset="0"/>
              <a:cs typeface="Calibri" panose="020F0502020204030204" pitchFamily="34" charset="0"/>
            </a:endParaRPr>
          </a:p>
        </p:txBody>
      </p:sp>
      <p:sp>
        <p:nvSpPr>
          <p:cNvPr id="11" name="Google Shape;61;p14">
            <a:extLst>
              <a:ext uri="{FF2B5EF4-FFF2-40B4-BE49-F238E27FC236}">
                <a16:creationId xmlns:a16="http://schemas.microsoft.com/office/drawing/2014/main" id="{332F7912-329A-454E-BE23-1947C8F0F7CB}"/>
              </a:ext>
            </a:extLst>
          </p:cNvPr>
          <p:cNvSpPr txBox="1">
            <a:spLocks noGrp="1"/>
          </p:cNvSpPr>
          <p:nvPr>
            <p:ph type="sldNum" idx="12"/>
          </p:nvPr>
        </p:nvSpPr>
        <p:spPr>
          <a:xfrm>
            <a:off x="11413217" y="2686"/>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25</a:t>
            </a:fld>
            <a:endParaRPr dirty="0"/>
          </a:p>
        </p:txBody>
      </p:sp>
      <p:grpSp>
        <p:nvGrpSpPr>
          <p:cNvPr id="2" name="Group 1">
            <a:extLst>
              <a:ext uri="{FF2B5EF4-FFF2-40B4-BE49-F238E27FC236}">
                <a16:creationId xmlns:a16="http://schemas.microsoft.com/office/drawing/2014/main" id="{C8385B1E-B62E-4E8B-B7D5-1D8C683A5E92}"/>
              </a:ext>
            </a:extLst>
          </p:cNvPr>
          <p:cNvGrpSpPr/>
          <p:nvPr/>
        </p:nvGrpSpPr>
        <p:grpSpPr>
          <a:xfrm>
            <a:off x="302998" y="3161838"/>
            <a:ext cx="11251448" cy="3828098"/>
            <a:chOff x="480548" y="366904"/>
            <a:chExt cx="11251448" cy="3828098"/>
          </a:xfrm>
        </p:grpSpPr>
        <p:pic>
          <p:nvPicPr>
            <p:cNvPr id="5" name="Picture 4">
              <a:extLst>
                <a:ext uri="{FF2B5EF4-FFF2-40B4-BE49-F238E27FC236}">
                  <a16:creationId xmlns:a16="http://schemas.microsoft.com/office/drawing/2014/main" id="{8CE8C9A0-030A-4425-BF21-10B5CB83EA9E}"/>
                </a:ext>
              </a:extLst>
            </p:cNvPr>
            <p:cNvPicPr>
              <a:picLocks noChangeAspect="1"/>
            </p:cNvPicPr>
            <p:nvPr/>
          </p:nvPicPr>
          <p:blipFill rotWithShape="1">
            <a:blip r:embed="rId3"/>
            <a:srcRect l="34400" t="18608" r="37215" b="29210"/>
            <a:stretch/>
          </p:blipFill>
          <p:spPr>
            <a:xfrm>
              <a:off x="3427266" y="366904"/>
              <a:ext cx="2500313" cy="3535246"/>
            </a:xfrm>
            <a:prstGeom prst="rect">
              <a:avLst/>
            </a:prstGeom>
          </p:spPr>
        </p:pic>
        <p:pic>
          <p:nvPicPr>
            <p:cNvPr id="7" name="Picture 6">
              <a:extLst>
                <a:ext uri="{FF2B5EF4-FFF2-40B4-BE49-F238E27FC236}">
                  <a16:creationId xmlns:a16="http://schemas.microsoft.com/office/drawing/2014/main" id="{9A69F802-0E8D-4CE8-9C0C-D934F891A9F2}"/>
                </a:ext>
              </a:extLst>
            </p:cNvPr>
            <p:cNvPicPr>
              <a:picLocks noChangeAspect="1"/>
            </p:cNvPicPr>
            <p:nvPr/>
          </p:nvPicPr>
          <p:blipFill rotWithShape="1">
            <a:blip r:embed="rId4"/>
            <a:srcRect l="6050" t="21108" r="36942" b="26709"/>
            <a:stretch/>
          </p:blipFill>
          <p:spPr>
            <a:xfrm>
              <a:off x="6327533" y="390130"/>
              <a:ext cx="5404463" cy="3804872"/>
            </a:xfrm>
            <a:prstGeom prst="rect">
              <a:avLst/>
            </a:prstGeom>
          </p:spPr>
        </p:pic>
        <p:pic>
          <p:nvPicPr>
            <p:cNvPr id="8" name="Picture 7">
              <a:extLst>
                <a:ext uri="{FF2B5EF4-FFF2-40B4-BE49-F238E27FC236}">
                  <a16:creationId xmlns:a16="http://schemas.microsoft.com/office/drawing/2014/main" id="{E762C334-51D2-4CCB-A5B4-ECA9589339A7}"/>
                </a:ext>
              </a:extLst>
            </p:cNvPr>
            <p:cNvPicPr>
              <a:picLocks noChangeAspect="1"/>
            </p:cNvPicPr>
            <p:nvPr/>
          </p:nvPicPr>
          <p:blipFill rotWithShape="1">
            <a:blip r:embed="rId5"/>
            <a:srcRect l="34133" t="33677" r="37031" b="22199"/>
            <a:stretch/>
          </p:blipFill>
          <p:spPr>
            <a:xfrm>
              <a:off x="480548" y="366904"/>
              <a:ext cx="2733774" cy="3217257"/>
            </a:xfrm>
            <a:prstGeom prst="rect">
              <a:avLst/>
            </a:prstGeom>
          </p:spPr>
        </p:pic>
      </p:grpSp>
      <p:grpSp>
        <p:nvGrpSpPr>
          <p:cNvPr id="3" name="Group 2">
            <a:extLst>
              <a:ext uri="{FF2B5EF4-FFF2-40B4-BE49-F238E27FC236}">
                <a16:creationId xmlns:a16="http://schemas.microsoft.com/office/drawing/2014/main" id="{19A2FAAA-F1FA-4929-993D-1ADC2D6A1786}"/>
              </a:ext>
            </a:extLst>
          </p:cNvPr>
          <p:cNvGrpSpPr/>
          <p:nvPr/>
        </p:nvGrpSpPr>
        <p:grpSpPr>
          <a:xfrm>
            <a:off x="6185691" y="272124"/>
            <a:ext cx="5368755" cy="2764816"/>
            <a:chOff x="6298986" y="4064088"/>
            <a:chExt cx="5368755" cy="2764816"/>
          </a:xfrm>
        </p:grpSpPr>
        <p:pic>
          <p:nvPicPr>
            <p:cNvPr id="6" name="Picture 5">
              <a:extLst>
                <a:ext uri="{FF2B5EF4-FFF2-40B4-BE49-F238E27FC236}">
                  <a16:creationId xmlns:a16="http://schemas.microsoft.com/office/drawing/2014/main" id="{C6C2A5FB-89D7-4073-B466-1589855ADDD3}"/>
                </a:ext>
              </a:extLst>
            </p:cNvPr>
            <p:cNvPicPr>
              <a:picLocks noChangeAspect="1"/>
            </p:cNvPicPr>
            <p:nvPr/>
          </p:nvPicPr>
          <p:blipFill rotWithShape="1">
            <a:blip r:embed="rId6"/>
            <a:srcRect l="4999" t="21109" r="65777" b="36981"/>
            <a:stretch/>
          </p:blipFill>
          <p:spPr>
            <a:xfrm>
              <a:off x="6298986" y="4064088"/>
              <a:ext cx="2506721" cy="2764816"/>
            </a:xfrm>
            <a:prstGeom prst="rect">
              <a:avLst/>
            </a:prstGeom>
          </p:spPr>
        </p:pic>
        <p:pic>
          <p:nvPicPr>
            <p:cNvPr id="9" name="Picture 8">
              <a:extLst>
                <a:ext uri="{FF2B5EF4-FFF2-40B4-BE49-F238E27FC236}">
                  <a16:creationId xmlns:a16="http://schemas.microsoft.com/office/drawing/2014/main" id="{C7D0AF79-20E9-4244-B8F1-4E961B3A7D2B}"/>
                </a:ext>
              </a:extLst>
            </p:cNvPr>
            <p:cNvPicPr>
              <a:picLocks noChangeAspect="1"/>
            </p:cNvPicPr>
            <p:nvPr/>
          </p:nvPicPr>
          <p:blipFill rotWithShape="1">
            <a:blip r:embed="rId3"/>
            <a:srcRect l="5208" t="18608" r="65564" b="42483"/>
            <a:stretch/>
          </p:blipFill>
          <p:spPr>
            <a:xfrm>
              <a:off x="9093200" y="4081447"/>
              <a:ext cx="2574541" cy="2635998"/>
            </a:xfrm>
            <a:prstGeom prst="rect">
              <a:avLst/>
            </a:prstGeom>
          </p:spPr>
        </p:pic>
      </p:grpSp>
    </p:spTree>
    <p:extLst>
      <p:ext uri="{BB962C8B-B14F-4D97-AF65-F5344CB8AC3E}">
        <p14:creationId xmlns:p14="http://schemas.microsoft.com/office/powerpoint/2010/main" val="1921055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3943" y="775601"/>
            <a:ext cx="7703988" cy="4794225"/>
          </a:xfrm>
          <a:prstGeom prst="rect">
            <a:avLst/>
          </a:prstGeom>
        </p:spPr>
        <p:txBody>
          <a:bodyPr vert="horz" lIns="91440" tIns="45720" rIns="91440" bIns="45720" rtlCol="0">
            <a:normAutofit/>
          </a:bodyPr>
          <a:lstStyle/>
          <a:p>
            <a:pPr marL="257175" indent="-257175">
              <a:buFont typeface="Arial" panose="020B0604020202020204" pitchFamily="34" charset="0"/>
              <a:buChar char="•"/>
            </a:pPr>
            <a:r>
              <a:rPr lang="en-US" b="1" dirty="0">
                <a:solidFill>
                  <a:srgbClr val="FFC000"/>
                </a:solidFill>
                <a:latin typeface="Franklin Gothic Book" panose="020B0503020102020204" pitchFamily="34" charset="0"/>
              </a:rPr>
              <a:t>What</a:t>
            </a:r>
            <a:r>
              <a:rPr lang="en-US" b="1" dirty="0">
                <a:latin typeface="Franklin Gothic Book" panose="020B0503020102020204" pitchFamily="34" charset="0"/>
              </a:rPr>
              <a:t> needs improvement or is missing</a:t>
            </a:r>
            <a:r>
              <a:rPr lang="en-US" dirty="0">
                <a:latin typeface="Franklin Gothic Book" panose="020B0503020102020204" pitchFamily="34" charset="0"/>
              </a:rPr>
              <a:t>? </a:t>
            </a:r>
          </a:p>
          <a:p>
            <a:pPr marL="600075" lvl="1" indent="-257175">
              <a:buFont typeface="Arial" panose="020B0604020202020204" pitchFamily="34" charset="0"/>
              <a:buChar char="•"/>
            </a:pPr>
            <a:r>
              <a:rPr lang="en-US" dirty="0">
                <a:latin typeface="Franklin Gothic Book" panose="020B0503020102020204" pitchFamily="34" charset="0"/>
              </a:rPr>
              <a:t>Sensing of oil against the ice and seafloor and high latitude testing</a:t>
            </a:r>
          </a:p>
          <a:p>
            <a:pPr marL="600075" lvl="1" indent="-257175">
              <a:buFont typeface="Arial" panose="020B0604020202020204" pitchFamily="34" charset="0"/>
              <a:buChar char="•"/>
            </a:pPr>
            <a:r>
              <a:rPr lang="en-US" dirty="0">
                <a:latin typeface="Franklin Gothic Book" panose="020B0503020102020204" pitchFamily="34" charset="0"/>
              </a:rPr>
              <a:t>More sensor payloads-Echosounders, Cameras, Water sampling, energy harvesting</a:t>
            </a:r>
          </a:p>
          <a:p>
            <a:pPr marL="600075" lvl="1" indent="-257175">
              <a:buFont typeface="Arial" panose="020B0604020202020204" pitchFamily="34" charset="0"/>
              <a:buChar char="•"/>
            </a:pPr>
            <a:r>
              <a:rPr lang="en-US" dirty="0">
                <a:latin typeface="Franklin Gothic Book" panose="020B0503020102020204" pitchFamily="34" charset="0"/>
              </a:rPr>
              <a:t>Lower vehicle costs, Design review?</a:t>
            </a:r>
          </a:p>
          <a:p>
            <a:pPr marL="600075" lvl="1" indent="-257175">
              <a:buFont typeface="Arial" panose="020B0604020202020204" pitchFamily="34" charset="0"/>
              <a:buChar char="•"/>
            </a:pPr>
            <a:r>
              <a:rPr lang="en-US" dirty="0">
                <a:latin typeface="Franklin Gothic Book" panose="020B0503020102020204" pitchFamily="34" charset="0"/>
              </a:rPr>
              <a:t>More operational time for shake-down and training</a:t>
            </a:r>
          </a:p>
          <a:p>
            <a:pPr marL="600075" lvl="1" indent="-257175">
              <a:buFont typeface="Arial" panose="020B0604020202020204" pitchFamily="34" charset="0"/>
              <a:buChar char="•"/>
            </a:pPr>
            <a:r>
              <a:rPr lang="en-US" dirty="0">
                <a:latin typeface="Franklin Gothic Book" panose="020B0503020102020204" pitchFamily="34" charset="0"/>
              </a:rPr>
              <a:t>Software development (behaviors) and backseat autonomy</a:t>
            </a:r>
          </a:p>
          <a:p>
            <a:pPr marL="257175" indent="-257175">
              <a:buFont typeface="Arial" panose="020B0604020202020204" pitchFamily="34" charset="0"/>
              <a:buChar char="•"/>
            </a:pPr>
            <a:r>
              <a:rPr lang="en-US" b="1" dirty="0">
                <a:solidFill>
                  <a:srgbClr val="FFC000"/>
                </a:solidFill>
                <a:latin typeface="Franklin Gothic Book" panose="020B0503020102020204" pitchFamily="34" charset="0"/>
              </a:rPr>
              <a:t>Who</a:t>
            </a:r>
            <a:r>
              <a:rPr lang="en-US" b="1" dirty="0">
                <a:latin typeface="Franklin Gothic Book" panose="020B0503020102020204" pitchFamily="34" charset="0"/>
              </a:rPr>
              <a:t> should we connect with to improve odds of success?</a:t>
            </a:r>
            <a:r>
              <a:rPr lang="en-US" dirty="0">
                <a:latin typeface="Franklin Gothic Book" panose="020B0503020102020204" pitchFamily="34" charset="0"/>
              </a:rPr>
              <a:t> </a:t>
            </a:r>
          </a:p>
          <a:p>
            <a:pPr marL="600075" lvl="1" indent="-257175">
              <a:buFont typeface="Arial" panose="020B0604020202020204" pitchFamily="34" charset="0"/>
              <a:buChar char="•"/>
            </a:pPr>
            <a:r>
              <a:rPr lang="en-US" dirty="0">
                <a:latin typeface="Franklin Gothic Book" panose="020B0503020102020204" pitchFamily="34" charset="0"/>
              </a:rPr>
              <a:t>Engage with USCG operators early and frequently</a:t>
            </a:r>
          </a:p>
          <a:p>
            <a:pPr marL="600075" lvl="1" indent="-257175">
              <a:buFont typeface="Arial" panose="020B0604020202020204" pitchFamily="34" charset="0"/>
              <a:buChar char="•"/>
            </a:pPr>
            <a:r>
              <a:rPr lang="en-US" dirty="0">
                <a:latin typeface="Franklin Gothic Book" panose="020B0503020102020204" pitchFamily="34" charset="0"/>
              </a:rPr>
              <a:t>Broaden R&amp;D support</a:t>
            </a:r>
          </a:p>
          <a:p>
            <a:pPr marL="600075" lvl="1" indent="-257175">
              <a:buFont typeface="Arial" panose="020B0604020202020204" pitchFamily="34" charset="0"/>
              <a:buChar char="•"/>
            </a:pPr>
            <a:r>
              <a:rPr lang="en-US" dirty="0">
                <a:latin typeface="Franklin Gothic Book" panose="020B0503020102020204" pitchFamily="34" charset="0"/>
              </a:rPr>
              <a:t>Need to coordinate field operations with first responders and fill technology gaps that are identified.</a:t>
            </a:r>
          </a:p>
          <a:p>
            <a:pPr marL="600075" lvl="1" indent="-257175">
              <a:buFont typeface="Arial" panose="020B0604020202020204" pitchFamily="34" charset="0"/>
              <a:buChar char="•"/>
            </a:pPr>
            <a:r>
              <a:rPr lang="en-US" dirty="0">
                <a:latin typeface="Franklin Gothic Book" panose="020B0503020102020204" pitchFamily="34" charset="0"/>
              </a:rPr>
              <a:t>Continue to connect with alternative funding sources like ONR, NOAA and BSEE to help fund operations and sensor development (methane, what else?)</a:t>
            </a:r>
          </a:p>
          <a:p>
            <a:pPr marL="600075" lvl="1" indent="-257175">
              <a:buFont typeface="Arial" panose="020B0604020202020204" pitchFamily="34" charset="0"/>
              <a:buChar char="•"/>
            </a:pPr>
            <a:r>
              <a:rPr lang="en-US" dirty="0">
                <a:solidFill>
                  <a:srgbClr val="FFFF00"/>
                </a:solidFill>
                <a:latin typeface="Franklin Gothic Book" panose="020B0503020102020204" pitchFamily="34" charset="0"/>
              </a:rPr>
              <a:t>Need more vehicles?</a:t>
            </a:r>
            <a:endParaRPr lang="en-US" dirty="0">
              <a:latin typeface="Franklin Gothic Book" panose="020B0503020102020204" pitchFamily="34" charset="0"/>
            </a:endParaRPr>
          </a:p>
          <a:p>
            <a:endParaRPr lang="en-US" sz="2800" dirty="0">
              <a:latin typeface="Franklin Gothic Book" panose="020B0503020102020204" pitchFamily="34" charset="0"/>
            </a:endParaRPr>
          </a:p>
        </p:txBody>
      </p:sp>
      <p:sp>
        <p:nvSpPr>
          <p:cNvPr id="3" name="TextBox 2">
            <a:extLst>
              <a:ext uri="{FF2B5EF4-FFF2-40B4-BE49-F238E27FC236}">
                <a16:creationId xmlns:a16="http://schemas.microsoft.com/office/drawing/2014/main" id="{2289CF2D-468C-534E-B9DA-722390FB7181}"/>
              </a:ext>
            </a:extLst>
          </p:cNvPr>
          <p:cNvSpPr txBox="1"/>
          <p:nvPr/>
        </p:nvSpPr>
        <p:spPr>
          <a:xfrm>
            <a:off x="8403890" y="4985960"/>
            <a:ext cx="3637722" cy="646331"/>
          </a:xfrm>
          <a:prstGeom prst="rect">
            <a:avLst/>
          </a:prstGeom>
          <a:noFill/>
          <a:ln>
            <a:solidFill>
              <a:schemeClr val="accent1"/>
            </a:solidFill>
          </a:ln>
        </p:spPr>
        <p:txBody>
          <a:bodyPr wrap="square" rtlCol="0">
            <a:spAutoFit/>
          </a:bodyPr>
          <a:lstStyle/>
          <a:p>
            <a:r>
              <a:rPr lang="en-US" dirty="0">
                <a:latin typeface="Franklin Gothic Book" panose="020B0503020102020204" pitchFamily="34" charset="0"/>
              </a:rPr>
              <a:t>Input on future from you:  Do we need 2, 5, 10 vehicles?</a:t>
            </a:r>
          </a:p>
        </p:txBody>
      </p:sp>
      <p:pic>
        <p:nvPicPr>
          <p:cNvPr id="8" name="Picture 7">
            <a:extLst>
              <a:ext uri="{FF2B5EF4-FFF2-40B4-BE49-F238E27FC236}">
                <a16:creationId xmlns:a16="http://schemas.microsoft.com/office/drawing/2014/main" id="{05758EF8-E477-B144-85F4-1EB5BD0A86DB}"/>
              </a:ext>
            </a:extLst>
          </p:cNvPr>
          <p:cNvPicPr>
            <a:picLocks noChangeAspect="1"/>
          </p:cNvPicPr>
          <p:nvPr/>
        </p:nvPicPr>
        <p:blipFill>
          <a:blip r:embed="rId3"/>
          <a:stretch>
            <a:fillRect/>
          </a:stretch>
        </p:blipFill>
        <p:spPr>
          <a:xfrm>
            <a:off x="9703940" y="949655"/>
            <a:ext cx="1638300" cy="1244600"/>
          </a:xfrm>
          <a:prstGeom prst="rect">
            <a:avLst/>
          </a:prstGeom>
        </p:spPr>
      </p:pic>
      <p:pic>
        <p:nvPicPr>
          <p:cNvPr id="11" name="WHOImarkBLUE.png">
            <a:extLst>
              <a:ext uri="{FF2B5EF4-FFF2-40B4-BE49-F238E27FC236}">
                <a16:creationId xmlns:a16="http://schemas.microsoft.com/office/drawing/2014/main" id="{12BAFB1F-3867-294C-9697-523C0B8CF2DB}"/>
              </a:ext>
            </a:extLst>
          </p:cNvPr>
          <p:cNvPicPr>
            <a:picLocks noChangeAspect="1"/>
          </p:cNvPicPr>
          <p:nvPr/>
        </p:nvPicPr>
        <p:blipFill>
          <a:blip r:embed="rId4" cstate="print"/>
          <a:stretch>
            <a:fillRect/>
          </a:stretch>
        </p:blipFill>
        <p:spPr>
          <a:xfrm>
            <a:off x="6454692" y="5881816"/>
            <a:ext cx="2892484" cy="805152"/>
          </a:xfrm>
          <a:prstGeom prst="rect">
            <a:avLst/>
          </a:prstGeom>
          <a:ln w="12700">
            <a:miter lim="400000"/>
          </a:ln>
        </p:spPr>
      </p:pic>
      <p:pic>
        <p:nvPicPr>
          <p:cNvPr id="12" name="Picture 11" descr="MBARI-logo.jpg">
            <a:extLst>
              <a:ext uri="{FF2B5EF4-FFF2-40B4-BE49-F238E27FC236}">
                <a16:creationId xmlns:a16="http://schemas.microsoft.com/office/drawing/2014/main" id="{ECB6C0B4-5FA5-184B-935F-B71240F349AD}"/>
              </a:ext>
            </a:extLst>
          </p:cNvPr>
          <p:cNvPicPr>
            <a:picLocks noChangeAspect="1"/>
          </p:cNvPicPr>
          <p:nvPr/>
        </p:nvPicPr>
        <p:blipFill rotWithShape="1">
          <a:blip r:embed="rId5" cstate="print"/>
          <a:srcRect t="14781" b="15062"/>
          <a:stretch/>
        </p:blipFill>
        <p:spPr>
          <a:xfrm>
            <a:off x="4205214" y="5808820"/>
            <a:ext cx="1668910" cy="878148"/>
          </a:xfrm>
          <a:prstGeom prst="rect">
            <a:avLst/>
          </a:prstGeom>
        </p:spPr>
      </p:pic>
      <p:pic>
        <p:nvPicPr>
          <p:cNvPr id="15" name="Picture 14">
            <a:extLst>
              <a:ext uri="{FF2B5EF4-FFF2-40B4-BE49-F238E27FC236}">
                <a16:creationId xmlns:a16="http://schemas.microsoft.com/office/drawing/2014/main" id="{033B8560-960C-B44D-878D-E9C05BE69EB0}"/>
              </a:ext>
            </a:extLst>
          </p:cNvPr>
          <p:cNvPicPr>
            <a:picLocks noChangeAspect="1"/>
          </p:cNvPicPr>
          <p:nvPr/>
        </p:nvPicPr>
        <p:blipFill>
          <a:blip r:embed="rId3"/>
          <a:stretch>
            <a:fillRect/>
          </a:stretch>
        </p:blipFill>
        <p:spPr>
          <a:xfrm>
            <a:off x="9703940" y="2259541"/>
            <a:ext cx="1638300" cy="1244600"/>
          </a:xfrm>
          <a:prstGeom prst="rect">
            <a:avLst/>
          </a:prstGeom>
        </p:spPr>
      </p:pic>
      <p:pic>
        <p:nvPicPr>
          <p:cNvPr id="16" name="Picture 15">
            <a:extLst>
              <a:ext uri="{FF2B5EF4-FFF2-40B4-BE49-F238E27FC236}">
                <a16:creationId xmlns:a16="http://schemas.microsoft.com/office/drawing/2014/main" id="{2C5CE10B-6266-F849-969D-994111D8A983}"/>
              </a:ext>
            </a:extLst>
          </p:cNvPr>
          <p:cNvPicPr>
            <a:picLocks noChangeAspect="1"/>
          </p:cNvPicPr>
          <p:nvPr/>
        </p:nvPicPr>
        <p:blipFill>
          <a:blip r:embed="rId3"/>
          <a:stretch>
            <a:fillRect/>
          </a:stretch>
        </p:blipFill>
        <p:spPr>
          <a:xfrm>
            <a:off x="9719245" y="3580692"/>
            <a:ext cx="1638300" cy="1244600"/>
          </a:xfrm>
          <a:prstGeom prst="rect">
            <a:avLst/>
          </a:prstGeom>
        </p:spPr>
      </p:pic>
      <p:sp>
        <p:nvSpPr>
          <p:cNvPr id="2" name="Rectangle 1">
            <a:extLst>
              <a:ext uri="{FF2B5EF4-FFF2-40B4-BE49-F238E27FC236}">
                <a16:creationId xmlns:a16="http://schemas.microsoft.com/office/drawing/2014/main" id="{D921E4A4-6856-4045-824F-924A76EAA932}"/>
              </a:ext>
            </a:extLst>
          </p:cNvPr>
          <p:cNvSpPr/>
          <p:nvPr/>
        </p:nvSpPr>
        <p:spPr>
          <a:xfrm>
            <a:off x="557476" y="-13634"/>
            <a:ext cx="5316648"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2210723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7AFBAC-0D14-4E5E-AFB9-0168975D30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945" y="-1019657"/>
            <a:ext cx="12475889" cy="8127725"/>
          </a:xfrm>
          <a:prstGeom prst="rect">
            <a:avLst/>
          </a:prstGeom>
        </p:spPr>
      </p:pic>
      <p:sp>
        <p:nvSpPr>
          <p:cNvPr id="2" name="Rectangle 1">
            <a:extLst>
              <a:ext uri="{FF2B5EF4-FFF2-40B4-BE49-F238E27FC236}">
                <a16:creationId xmlns:a16="http://schemas.microsoft.com/office/drawing/2014/main" id="{E55401C0-186B-4CBC-807E-885CAE63F9C0}"/>
              </a:ext>
            </a:extLst>
          </p:cNvPr>
          <p:cNvSpPr/>
          <p:nvPr/>
        </p:nvSpPr>
        <p:spPr>
          <a:xfrm>
            <a:off x="6794222" y="5024229"/>
            <a:ext cx="5539722" cy="646331"/>
          </a:xfrm>
          <a:prstGeom prst="rect">
            <a:avLst/>
          </a:prstGeom>
        </p:spPr>
        <p:txBody>
          <a:bodyPr wrap="none">
            <a:spAutoFit/>
          </a:bodyPr>
          <a:lstStyle/>
          <a:p>
            <a:r>
              <a:rPr lang="en-US" sz="3600" dirty="0">
                <a:solidFill>
                  <a:srgbClr val="FFFF00"/>
                </a:solidFill>
                <a:latin typeface="Franklin Gothic Medium" panose="020B0603020102020204" pitchFamily="34" charset="0"/>
              </a:rPr>
              <a:t>LRAUV</a:t>
            </a:r>
            <a:r>
              <a:rPr lang="en-US" sz="3600" dirty="0">
                <a:latin typeface="Franklin Gothic Medium" panose="020B0603020102020204" pitchFamily="34" charset="0"/>
              </a:rPr>
              <a:t> </a:t>
            </a:r>
            <a:r>
              <a:rPr lang="en-US" sz="3600" dirty="0">
                <a:solidFill>
                  <a:schemeClr val="bg2"/>
                </a:solidFill>
                <a:latin typeface="Franklin Gothic Medium" panose="020B0603020102020204" pitchFamily="34" charset="0"/>
              </a:rPr>
              <a:t>Ready for questions</a:t>
            </a:r>
          </a:p>
        </p:txBody>
      </p:sp>
      <p:sp>
        <p:nvSpPr>
          <p:cNvPr id="3" name="TextBox 2">
            <a:extLst>
              <a:ext uri="{FF2B5EF4-FFF2-40B4-BE49-F238E27FC236}">
                <a16:creationId xmlns:a16="http://schemas.microsoft.com/office/drawing/2014/main" id="{9CF1FD4D-71CB-422B-A023-976698AE5896}"/>
              </a:ext>
            </a:extLst>
          </p:cNvPr>
          <p:cNvSpPr txBox="1"/>
          <p:nvPr/>
        </p:nvSpPr>
        <p:spPr>
          <a:xfrm>
            <a:off x="0" y="369332"/>
            <a:ext cx="2680138" cy="646331"/>
          </a:xfrm>
          <a:prstGeom prst="rect">
            <a:avLst/>
          </a:prstGeom>
          <a:noFill/>
        </p:spPr>
        <p:txBody>
          <a:bodyPr wrap="square" rtlCol="0">
            <a:spAutoFit/>
          </a:bodyPr>
          <a:lstStyle/>
          <a:p>
            <a:r>
              <a:rPr lang="en-US" sz="3600" dirty="0">
                <a:solidFill>
                  <a:schemeClr val="bg2"/>
                </a:solidFill>
                <a:latin typeface="Franklin Gothic Medium" panose="020B0603020102020204" pitchFamily="34" charset="0"/>
              </a:rPr>
              <a:t>Thanks and </a:t>
            </a:r>
          </a:p>
        </p:txBody>
      </p:sp>
    </p:spTree>
    <p:extLst>
      <p:ext uri="{BB962C8B-B14F-4D97-AF65-F5344CB8AC3E}">
        <p14:creationId xmlns:p14="http://schemas.microsoft.com/office/powerpoint/2010/main" val="3367701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AC92D4-96D1-49D4-B983-9D68A7F05C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5553" y="4031527"/>
            <a:ext cx="3657600" cy="2423160"/>
          </a:xfrm>
          <a:prstGeom prst="rect">
            <a:avLst/>
          </a:prstGeom>
        </p:spPr>
      </p:pic>
      <p:pic>
        <p:nvPicPr>
          <p:cNvPr id="7" name="Picture 6">
            <a:extLst>
              <a:ext uri="{FF2B5EF4-FFF2-40B4-BE49-F238E27FC236}">
                <a16:creationId xmlns:a16="http://schemas.microsoft.com/office/drawing/2014/main" id="{0FC8E41A-2329-468D-878E-19F183E7A5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5553" y="750341"/>
            <a:ext cx="3657600" cy="2438400"/>
          </a:xfrm>
          <a:prstGeom prst="rect">
            <a:avLst/>
          </a:prstGeom>
        </p:spPr>
      </p:pic>
      <p:pic>
        <p:nvPicPr>
          <p:cNvPr id="9" name="Picture 8">
            <a:extLst>
              <a:ext uri="{FF2B5EF4-FFF2-40B4-BE49-F238E27FC236}">
                <a16:creationId xmlns:a16="http://schemas.microsoft.com/office/drawing/2014/main" id="{9F22310A-7FF5-405B-8429-4D8F45B33D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87" y="750341"/>
            <a:ext cx="4453392" cy="2972876"/>
          </a:xfrm>
          <a:prstGeom prst="rect">
            <a:avLst/>
          </a:prstGeom>
        </p:spPr>
      </p:pic>
      <p:sp>
        <p:nvSpPr>
          <p:cNvPr id="10" name="TextBox 9">
            <a:extLst>
              <a:ext uri="{FF2B5EF4-FFF2-40B4-BE49-F238E27FC236}">
                <a16:creationId xmlns:a16="http://schemas.microsoft.com/office/drawing/2014/main" id="{DE21882B-C4F1-4C86-BC43-61D9E4F9E258}"/>
              </a:ext>
            </a:extLst>
          </p:cNvPr>
          <p:cNvSpPr txBox="1"/>
          <p:nvPr/>
        </p:nvSpPr>
        <p:spPr>
          <a:xfrm>
            <a:off x="348611" y="304692"/>
            <a:ext cx="6033975" cy="369332"/>
          </a:xfrm>
          <a:prstGeom prst="rect">
            <a:avLst/>
          </a:prstGeom>
          <a:noFill/>
        </p:spPr>
        <p:txBody>
          <a:bodyPr wrap="square" rtlCol="0">
            <a:spAutoFit/>
          </a:bodyPr>
          <a:lstStyle/>
          <a:p>
            <a:r>
              <a:rPr lang="en-US" dirty="0">
                <a:latin typeface="+mj-lt"/>
              </a:rPr>
              <a:t>The WHOI-MBARI Operations/Engineering Team</a:t>
            </a:r>
          </a:p>
        </p:txBody>
      </p:sp>
      <p:sp>
        <p:nvSpPr>
          <p:cNvPr id="11" name="TextBox 10">
            <a:extLst>
              <a:ext uri="{FF2B5EF4-FFF2-40B4-BE49-F238E27FC236}">
                <a16:creationId xmlns:a16="http://schemas.microsoft.com/office/drawing/2014/main" id="{7C12AF09-412C-4AAC-90F9-3C6A1491093B}"/>
              </a:ext>
            </a:extLst>
          </p:cNvPr>
          <p:cNvSpPr txBox="1"/>
          <p:nvPr/>
        </p:nvSpPr>
        <p:spPr>
          <a:xfrm>
            <a:off x="100425" y="3733047"/>
            <a:ext cx="4561057" cy="369332"/>
          </a:xfrm>
          <a:prstGeom prst="rect">
            <a:avLst/>
          </a:prstGeom>
          <a:noFill/>
        </p:spPr>
        <p:txBody>
          <a:bodyPr wrap="none" rtlCol="0">
            <a:spAutoFit/>
          </a:bodyPr>
          <a:lstStyle/>
          <a:p>
            <a:r>
              <a:rPr lang="en-US" dirty="0"/>
              <a:t>MBARI’s </a:t>
            </a:r>
            <a:r>
              <a:rPr lang="en-US" dirty="0">
                <a:solidFill>
                  <a:srgbClr val="FF0000"/>
                </a:solidFill>
              </a:rPr>
              <a:t>Brett</a:t>
            </a:r>
            <a:r>
              <a:rPr lang="en-US" dirty="0"/>
              <a:t> Hobson, </a:t>
            </a:r>
            <a:r>
              <a:rPr lang="en-US" dirty="0">
                <a:solidFill>
                  <a:srgbClr val="FF0000"/>
                </a:solidFill>
              </a:rPr>
              <a:t>Ben</a:t>
            </a:r>
            <a:r>
              <a:rPr lang="en-US" dirty="0"/>
              <a:t> </a:t>
            </a:r>
            <a:r>
              <a:rPr lang="en-US" dirty="0" err="1"/>
              <a:t>Raanan</a:t>
            </a:r>
            <a:r>
              <a:rPr lang="en-US" dirty="0"/>
              <a:t>, </a:t>
            </a:r>
            <a:r>
              <a:rPr lang="en-US" dirty="0">
                <a:solidFill>
                  <a:srgbClr val="FF0000"/>
                </a:solidFill>
              </a:rPr>
              <a:t>Brian</a:t>
            </a:r>
            <a:r>
              <a:rPr lang="en-US" dirty="0"/>
              <a:t> </a:t>
            </a:r>
            <a:r>
              <a:rPr lang="en-US" dirty="0" err="1"/>
              <a:t>Kieft</a:t>
            </a:r>
            <a:endParaRPr lang="en-US" dirty="0"/>
          </a:p>
        </p:txBody>
      </p:sp>
      <p:sp>
        <p:nvSpPr>
          <p:cNvPr id="16" name="TextBox 15">
            <a:extLst>
              <a:ext uri="{FF2B5EF4-FFF2-40B4-BE49-F238E27FC236}">
                <a16:creationId xmlns:a16="http://schemas.microsoft.com/office/drawing/2014/main" id="{0B81CB6B-3160-48E1-873D-FAB56CC5AA9C}"/>
              </a:ext>
            </a:extLst>
          </p:cNvPr>
          <p:cNvSpPr txBox="1"/>
          <p:nvPr/>
        </p:nvSpPr>
        <p:spPr>
          <a:xfrm>
            <a:off x="9175328" y="3271382"/>
            <a:ext cx="2273333" cy="646331"/>
          </a:xfrm>
          <a:prstGeom prst="rect">
            <a:avLst/>
          </a:prstGeom>
          <a:noFill/>
        </p:spPr>
        <p:txBody>
          <a:bodyPr wrap="square" rtlCol="0">
            <a:spAutoFit/>
          </a:bodyPr>
          <a:lstStyle/>
          <a:p>
            <a:r>
              <a:rPr lang="en-US" dirty="0">
                <a:solidFill>
                  <a:srgbClr val="FF0000"/>
                </a:solidFill>
              </a:rPr>
              <a:t>Noa</a:t>
            </a:r>
            <a:r>
              <a:rPr lang="en-US" dirty="0"/>
              <a:t> Yoder, WHOI</a:t>
            </a:r>
          </a:p>
          <a:p>
            <a:r>
              <a:rPr lang="en-US" dirty="0">
                <a:solidFill>
                  <a:srgbClr val="FF0000"/>
                </a:solidFill>
              </a:rPr>
              <a:t>Daniel</a:t>
            </a:r>
            <a:r>
              <a:rPr lang="en-US" dirty="0"/>
              <a:t> Gomez-Ibanez</a:t>
            </a:r>
          </a:p>
        </p:txBody>
      </p:sp>
      <p:sp>
        <p:nvSpPr>
          <p:cNvPr id="18" name="TextBox 17">
            <a:extLst>
              <a:ext uri="{FF2B5EF4-FFF2-40B4-BE49-F238E27FC236}">
                <a16:creationId xmlns:a16="http://schemas.microsoft.com/office/drawing/2014/main" id="{A8F90CE3-9542-475C-BCE2-82111260276F}"/>
              </a:ext>
            </a:extLst>
          </p:cNvPr>
          <p:cNvSpPr txBox="1"/>
          <p:nvPr/>
        </p:nvSpPr>
        <p:spPr>
          <a:xfrm>
            <a:off x="5718732" y="4399464"/>
            <a:ext cx="1110343" cy="646331"/>
          </a:xfrm>
          <a:prstGeom prst="rect">
            <a:avLst/>
          </a:prstGeom>
          <a:noFill/>
        </p:spPr>
        <p:txBody>
          <a:bodyPr wrap="square" rtlCol="0">
            <a:spAutoFit/>
          </a:bodyPr>
          <a:lstStyle/>
          <a:p>
            <a:r>
              <a:rPr lang="en-US" dirty="0">
                <a:solidFill>
                  <a:srgbClr val="FF0000"/>
                </a:solidFill>
              </a:rPr>
              <a:t>Amy</a:t>
            </a:r>
            <a:r>
              <a:rPr lang="en-US" dirty="0"/>
              <a:t> Kukulya</a:t>
            </a:r>
          </a:p>
        </p:txBody>
      </p:sp>
      <p:sp>
        <p:nvSpPr>
          <p:cNvPr id="2" name="TextBox 1">
            <a:extLst>
              <a:ext uri="{FF2B5EF4-FFF2-40B4-BE49-F238E27FC236}">
                <a16:creationId xmlns:a16="http://schemas.microsoft.com/office/drawing/2014/main" id="{3BD4D0D0-E73F-41E9-BDEE-3E67FB6B45C0}"/>
              </a:ext>
            </a:extLst>
          </p:cNvPr>
          <p:cNvSpPr txBox="1"/>
          <p:nvPr/>
        </p:nvSpPr>
        <p:spPr>
          <a:xfrm>
            <a:off x="3902307" y="6188594"/>
            <a:ext cx="4017052" cy="584775"/>
          </a:xfrm>
          <a:prstGeom prst="rect">
            <a:avLst/>
          </a:prstGeom>
          <a:noFill/>
        </p:spPr>
        <p:txBody>
          <a:bodyPr wrap="square" rtlCol="0">
            <a:spAutoFit/>
          </a:bodyPr>
          <a:lstStyle/>
          <a:p>
            <a:r>
              <a:rPr lang="en-US" sz="1600" dirty="0"/>
              <a:t>Not pictured: </a:t>
            </a:r>
            <a:r>
              <a:rPr lang="en-US" sz="1600" dirty="0">
                <a:solidFill>
                  <a:srgbClr val="FFFF00"/>
                </a:solidFill>
              </a:rPr>
              <a:t>Amanda Besaw, Ryan </a:t>
            </a:r>
            <a:r>
              <a:rPr lang="en-US" sz="1600" dirty="0" err="1">
                <a:solidFill>
                  <a:srgbClr val="FFFF00"/>
                </a:solidFill>
              </a:rPr>
              <a:t>Govostes</a:t>
            </a:r>
            <a:r>
              <a:rPr lang="en-US" sz="1600" dirty="0">
                <a:solidFill>
                  <a:srgbClr val="FFFF00"/>
                </a:solidFill>
              </a:rPr>
              <a:t>, Steven  </a:t>
            </a:r>
            <a:r>
              <a:rPr lang="en-US" sz="1600" dirty="0" err="1">
                <a:solidFill>
                  <a:srgbClr val="FFFF00"/>
                </a:solidFill>
              </a:rPr>
              <a:t>Seeberger</a:t>
            </a:r>
            <a:endParaRPr lang="en-US" sz="1600" dirty="0">
              <a:solidFill>
                <a:srgbClr val="FFFF00"/>
              </a:solidFill>
            </a:endParaRPr>
          </a:p>
        </p:txBody>
      </p:sp>
      <p:sp>
        <p:nvSpPr>
          <p:cNvPr id="3" name="Rectangle 2">
            <a:extLst>
              <a:ext uri="{FF2B5EF4-FFF2-40B4-BE49-F238E27FC236}">
                <a16:creationId xmlns:a16="http://schemas.microsoft.com/office/drawing/2014/main" id="{A7CD8DB4-F7D5-4911-8C46-64611FCEA79C}"/>
              </a:ext>
            </a:extLst>
          </p:cNvPr>
          <p:cNvSpPr/>
          <p:nvPr/>
        </p:nvSpPr>
        <p:spPr>
          <a:xfrm>
            <a:off x="348611" y="0"/>
            <a:ext cx="2028504" cy="338554"/>
          </a:xfrm>
          <a:prstGeom prst="rect">
            <a:avLst/>
          </a:prstGeom>
        </p:spPr>
        <p:txBody>
          <a:bodyPr wrap="none">
            <a:spAutoFit/>
          </a:bodyPr>
          <a:lstStyle/>
          <a:p>
            <a:r>
              <a:rPr lang="en-US" sz="1600" dirty="0">
                <a:solidFill>
                  <a:srgbClr val="00B0F0"/>
                </a:solidFill>
                <a:latin typeface="Franklin Gothic Book" panose="020B0503020102020204" pitchFamily="34" charset="0"/>
              </a:rPr>
              <a:t>ADAC Program Year 7</a:t>
            </a:r>
          </a:p>
        </p:txBody>
      </p:sp>
      <p:pic>
        <p:nvPicPr>
          <p:cNvPr id="4" name="Picture 3">
            <a:extLst>
              <a:ext uri="{FF2B5EF4-FFF2-40B4-BE49-F238E27FC236}">
                <a16:creationId xmlns:a16="http://schemas.microsoft.com/office/drawing/2014/main" id="{DFD4FDBD-3F81-48BC-B1E7-1BEFAF96C307}"/>
              </a:ext>
            </a:extLst>
          </p:cNvPr>
          <p:cNvPicPr>
            <a:picLocks noChangeAspect="1"/>
          </p:cNvPicPr>
          <p:nvPr/>
        </p:nvPicPr>
        <p:blipFill>
          <a:blip r:embed="rId6"/>
          <a:stretch>
            <a:fillRect/>
          </a:stretch>
        </p:blipFill>
        <p:spPr>
          <a:xfrm>
            <a:off x="2259868" y="4112209"/>
            <a:ext cx="2401614" cy="1968970"/>
          </a:xfrm>
          <a:prstGeom prst="rect">
            <a:avLst/>
          </a:prstGeom>
        </p:spPr>
      </p:pic>
      <p:sp>
        <p:nvSpPr>
          <p:cNvPr id="6" name="TextBox 5">
            <a:extLst>
              <a:ext uri="{FF2B5EF4-FFF2-40B4-BE49-F238E27FC236}">
                <a16:creationId xmlns:a16="http://schemas.microsoft.com/office/drawing/2014/main" id="{C5BDC468-7A26-478D-8EE1-F497D8192C7B}"/>
              </a:ext>
            </a:extLst>
          </p:cNvPr>
          <p:cNvSpPr txBox="1"/>
          <p:nvPr/>
        </p:nvSpPr>
        <p:spPr>
          <a:xfrm>
            <a:off x="548311" y="5115407"/>
            <a:ext cx="1629104" cy="369332"/>
          </a:xfrm>
          <a:prstGeom prst="rect">
            <a:avLst/>
          </a:prstGeom>
          <a:noFill/>
        </p:spPr>
        <p:txBody>
          <a:bodyPr wrap="square" rtlCol="0">
            <a:spAutoFit/>
          </a:bodyPr>
          <a:lstStyle/>
          <a:p>
            <a:r>
              <a:rPr lang="en-US" dirty="0">
                <a:solidFill>
                  <a:srgbClr val="FF0000"/>
                </a:solidFill>
              </a:rPr>
              <a:t>Jim</a:t>
            </a:r>
            <a:r>
              <a:rPr lang="en-US" dirty="0"/>
              <a:t> Bellingham</a:t>
            </a:r>
          </a:p>
        </p:txBody>
      </p:sp>
      <p:pic>
        <p:nvPicPr>
          <p:cNvPr id="12" name="Picture 11">
            <a:extLst>
              <a:ext uri="{FF2B5EF4-FFF2-40B4-BE49-F238E27FC236}">
                <a16:creationId xmlns:a16="http://schemas.microsoft.com/office/drawing/2014/main" id="{50C215D2-336F-400F-B715-DD5C2968F2A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71228" y="1930988"/>
            <a:ext cx="3657600" cy="2442195"/>
          </a:xfrm>
          <a:prstGeom prst="rect">
            <a:avLst/>
          </a:prstGeom>
        </p:spPr>
      </p:pic>
    </p:spTree>
    <p:extLst>
      <p:ext uri="{BB962C8B-B14F-4D97-AF65-F5344CB8AC3E}">
        <p14:creationId xmlns:p14="http://schemas.microsoft.com/office/powerpoint/2010/main" val="734074401"/>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13308</TotalTime>
  <Words>2708</Words>
  <Application>Microsoft Office PowerPoint</Application>
  <PresentationFormat>Widescreen</PresentationFormat>
  <Paragraphs>247</Paragraphs>
  <Slides>28</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ＭＳ Ｐゴシック</vt:lpstr>
      <vt:lpstr>Arial</vt:lpstr>
      <vt:lpstr>Calibri</vt:lpstr>
      <vt:lpstr>Calibri Light</vt:lpstr>
      <vt:lpstr>Franklin Gothic Book</vt:lpstr>
      <vt:lpstr>Franklin Gothic Medium</vt:lpstr>
      <vt:lpstr>Helvetica</vt:lpstr>
      <vt:lpstr>Red hat</vt:lpstr>
      <vt:lpstr>Office Theme</vt:lpstr>
      <vt:lpstr> ADAC Year 7 Annual Meeting ...Via Conference Call, 2-3 June 2021 ADAC Project Briefing (LRAUV) for Under-Ice Mapping of Oil Spills and Environmental Hazards</vt:lpstr>
      <vt:lpstr>ADAC Project (LRAUV) for Under-Ice Mapping of Oil Spills and Environmental Hazards</vt:lpstr>
      <vt:lpstr>LRAUV: Description and Baseline</vt:lpstr>
      <vt:lpstr>PowerPoint Presentation</vt:lpstr>
      <vt:lpstr>Project LRAUV Relevance and Method</vt:lpstr>
      <vt:lpstr>ADAC New Kit &amp; Updates For Program YR7</vt:lpstr>
      <vt:lpstr>PowerPoint Presentation</vt:lpstr>
      <vt:lpstr>PowerPoint Presentation</vt:lpstr>
      <vt:lpstr>PowerPoint Presentation</vt:lpstr>
      <vt:lpstr>PowerPoint Presentation</vt:lpstr>
      <vt:lpstr>Polaris nose including multibeam</vt:lpstr>
      <vt:lpstr>PowerPoint Presentation</vt:lpstr>
      <vt:lpstr>Project LRAUV: Schedule and Metrics</vt:lpstr>
      <vt:lpstr>PowerPoint Presentation</vt:lpstr>
      <vt:lpstr>PowerPoint Presentation</vt:lpstr>
      <vt:lpstr>PowerPoint Presentation</vt:lpstr>
      <vt:lpstr>PowerPoint Presentation</vt:lpstr>
      <vt:lpstr>Project LRAUV: Planned Research Outcomes</vt:lpstr>
      <vt:lpstr>Project LRAUV</vt:lpstr>
      <vt:lpstr>PowerPoint Presentation</vt:lpstr>
      <vt:lpstr>Project LRAUV:  Transition Plans</vt:lpstr>
      <vt:lpstr>Project LRAUV: Transition Plans</vt:lpstr>
      <vt:lpstr>Project LRAUV:  Transition Plans</vt:lpstr>
      <vt:lpstr>PowerPoint Presentation</vt:lpstr>
      <vt:lpstr>PowerPoint Presentation</vt:lpstr>
      <vt:lpstr>PowerPoint Presentation</vt:lpstr>
      <vt:lpstr>PowerPoint Presentation</vt:lpstr>
      <vt:lpstr>PowerPoint Presentation</vt:lpstr>
    </vt:vector>
  </TitlesOfParts>
  <Company>Univeristy of Alaska Anchorage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Jeffrey A Kee</dc:creator>
  <cp:lastModifiedBy>Amy Kukulya</cp:lastModifiedBy>
  <cp:revision>296</cp:revision>
  <cp:lastPrinted>2018-08-30T21:44:35Z</cp:lastPrinted>
  <dcterms:created xsi:type="dcterms:W3CDTF">2018-01-03T22:04:18Z</dcterms:created>
  <dcterms:modified xsi:type="dcterms:W3CDTF">2021-06-02T16:02:42Z</dcterms:modified>
</cp:coreProperties>
</file>